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Override5.xml" ContentType="application/vnd.openxmlformats-officedocument.themeOverr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Override7.xml" ContentType="application/vnd.openxmlformats-officedocument.themeOverr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</p:sldMasterIdLst>
  <p:notesMasterIdLst>
    <p:notesMasterId r:id="rId46"/>
  </p:notesMasterIdLst>
  <p:sldIdLst>
    <p:sldId id="272" r:id="rId8"/>
    <p:sldId id="298" r:id="rId9"/>
    <p:sldId id="288" r:id="rId10"/>
    <p:sldId id="291" r:id="rId11"/>
    <p:sldId id="289" r:id="rId12"/>
    <p:sldId id="290" r:id="rId13"/>
    <p:sldId id="292" r:id="rId14"/>
    <p:sldId id="293" r:id="rId15"/>
    <p:sldId id="294" r:id="rId16"/>
    <p:sldId id="295" r:id="rId17"/>
    <p:sldId id="268" r:id="rId18"/>
    <p:sldId id="269" r:id="rId19"/>
    <p:sldId id="270" r:id="rId20"/>
    <p:sldId id="271" r:id="rId21"/>
    <p:sldId id="276" r:id="rId22"/>
    <p:sldId id="278" r:id="rId23"/>
    <p:sldId id="279" r:id="rId24"/>
    <p:sldId id="287" r:id="rId25"/>
    <p:sldId id="285" r:id="rId26"/>
    <p:sldId id="304" r:id="rId27"/>
    <p:sldId id="286" r:id="rId28"/>
    <p:sldId id="264" r:id="rId29"/>
    <p:sldId id="260" r:id="rId30"/>
    <p:sldId id="265" r:id="rId31"/>
    <p:sldId id="266" r:id="rId32"/>
    <p:sldId id="267" r:id="rId33"/>
    <p:sldId id="261" r:id="rId34"/>
    <p:sldId id="262" r:id="rId35"/>
    <p:sldId id="296" r:id="rId36"/>
    <p:sldId id="301" r:id="rId37"/>
    <p:sldId id="302" r:id="rId38"/>
    <p:sldId id="280" r:id="rId39"/>
    <p:sldId id="297" r:id="rId40"/>
    <p:sldId id="281" r:id="rId41"/>
    <p:sldId id="299" r:id="rId42"/>
    <p:sldId id="283" r:id="rId43"/>
    <p:sldId id="284" r:id="rId44"/>
    <p:sldId id="303" r:id="rId4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EBFFC7"/>
    <a:srgbClr val="FFFF99"/>
    <a:srgbClr val="FC64DB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slide" Target="slides/slide3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theme" Target="theme/theme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viewProps" Target="viewProps.xml"/><Relationship Id="rId8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662F62-AB22-4EAD-B0A8-08D03D711100}" type="datetimeFigureOut">
              <a:rPr lang="en-US" smtClean="0"/>
              <a:pPr/>
              <a:t>6/27/2014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DCDE74-5B48-4EC8-B66E-E548CC1F4E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CDE74-5B48-4EC8-B66E-E548CC1F4E52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C8D05-8BCB-477F-9C8D-7C94443C63A0}" type="datetimeFigureOut">
              <a:rPr lang="en-US" smtClean="0"/>
              <a:pPr/>
              <a:t>6/27/2014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CA295-5800-4F0B-8BFC-523FA027BE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C8D05-8BCB-477F-9C8D-7C94443C63A0}" type="datetimeFigureOut">
              <a:rPr lang="en-US" smtClean="0"/>
              <a:pPr/>
              <a:t>6/27/2014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CA295-5800-4F0B-8BFC-523FA027BE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C8D05-8BCB-477F-9C8D-7C94443C63A0}" type="datetimeFigureOut">
              <a:rPr lang="en-US" smtClean="0"/>
              <a:pPr/>
              <a:t>6/27/2014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CA295-5800-4F0B-8BFC-523FA027BE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1215D-1247-4DC3-8B87-4159B0007209}" type="datetime1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6/27/2014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DBF5F9">
                    <a:shade val="90000"/>
                  </a:srgbClr>
                </a:solidFill>
              </a:rPr>
              <a:t>source: Report on Short-term Power Market in India, 2012-13 </a:t>
            </a:r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1766B-0C16-41C9-BD74-FB346D6B440B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6/27/2014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4617B">
                    <a:shade val="90000"/>
                  </a:srgbClr>
                </a:solidFill>
              </a:rPr>
              <a:t>source: Report on Short-term Power Market in India, 2012-13 </a:t>
            </a: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  <p:transition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36E5-6522-42FB-9B94-7AB5A7709FB4}" type="datetime1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6/27/2014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DBF5F9">
                    <a:shade val="90000"/>
                  </a:srgbClr>
                </a:solidFill>
              </a:rPr>
              <a:t>source: Report on Short-term Power Market in India, 2012-13 </a:t>
            </a:r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5D0B-1141-4077-AF00-9764D2DF7314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6/27/2014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4617B">
                    <a:shade val="90000"/>
                  </a:srgbClr>
                </a:solidFill>
              </a:rPr>
              <a:t>source: Report on Short-term Power Market in India, 2012-13 </a:t>
            </a: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  <p:transition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B04EE-37C3-44DB-BAB3-21C9D5C4EBB2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6/27/2014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4617B">
                    <a:shade val="90000"/>
                  </a:srgbClr>
                </a:solidFill>
              </a:rPr>
              <a:t>source: Report on Short-term Power Market in India, 2012-13 </a:t>
            </a: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  <p:transition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E834E-66B0-4713-A604-45C7E83DC404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6/27/2014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4617B">
                    <a:shade val="90000"/>
                  </a:srgbClr>
                </a:solidFill>
              </a:rPr>
              <a:t>source: Report on Short-term Power Market in India, 2012-13 </a:t>
            </a: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  <p:transition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15838-C025-49CA-B987-0E67383DD750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6/27/2014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4617B">
                    <a:shade val="90000"/>
                  </a:srgbClr>
                </a:solidFill>
              </a:rPr>
              <a:t>source: Report on Short-term Power Market in India, 2012-13 </a:t>
            </a: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  <p:transition>
    <p:push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D3985-8AC0-477D-BAFA-61B9EA14572B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6/27/2014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4617B">
                    <a:shade val="90000"/>
                  </a:srgbClr>
                </a:solidFill>
              </a:rPr>
              <a:t>source: Report on Short-term Power Market in India, 2012-13 </a:t>
            </a: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  <p:transition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C8D05-8BCB-477F-9C8D-7C94443C63A0}" type="datetimeFigureOut">
              <a:rPr lang="en-US" smtClean="0"/>
              <a:pPr/>
              <a:t>6/27/2014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CA295-5800-4F0B-8BFC-523FA027BE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77564-E818-4D42-9B34-1F5B663DCCE5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6/27/2014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4617B">
                    <a:shade val="90000"/>
                  </a:srgbClr>
                </a:solidFill>
              </a:rPr>
              <a:t>source: Report on Short-term Power Market in India, 2012-13 </a:t>
            </a: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F47FD-1217-498B-AA7C-4DD3A5322272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6/27/2014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4617B">
                    <a:shade val="90000"/>
                  </a:srgbClr>
                </a:solidFill>
              </a:rPr>
              <a:t>source: Report on Short-term Power Market in India, 2012-13 </a:t>
            </a: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  <p:transition>
    <p:push dir="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270A8-4F17-4EDD-9F94-558F12A49748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6/27/2014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4617B">
                    <a:shade val="90000"/>
                  </a:srgbClr>
                </a:solidFill>
              </a:rPr>
              <a:t>source: Report on Short-term Power Market in India, 2012-13 </a:t>
            </a: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  <p:transition>
    <p:push dir="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1215D-1247-4DC3-8B87-4159B0007209}" type="datetime1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6/27/2014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DBF5F9">
                    <a:shade val="90000"/>
                  </a:srgbClr>
                </a:solidFill>
              </a:rPr>
              <a:t>source: Report on Short-term Power Market in India, 2012-13 </a:t>
            </a:r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sh dir="u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1766B-0C16-41C9-BD74-FB346D6B440B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6/27/2014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4617B">
                    <a:shade val="90000"/>
                  </a:srgbClr>
                </a:solidFill>
              </a:rPr>
              <a:t>source: Report on Short-term Power Market in India, 2012-13 </a:t>
            </a: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  <p:transition>
    <p:push dir="u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36E5-6522-42FB-9B94-7AB5A7709FB4}" type="datetime1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6/27/2014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DBF5F9">
                    <a:shade val="90000"/>
                  </a:srgbClr>
                </a:solidFill>
              </a:rPr>
              <a:t>source: Report on Short-term Power Market in India, 2012-13 </a:t>
            </a:r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sh dir="u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5D0B-1141-4077-AF00-9764D2DF7314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6/27/2014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4617B">
                    <a:shade val="90000"/>
                  </a:srgbClr>
                </a:solidFill>
              </a:rPr>
              <a:t>source: Report on Short-term Power Market in India, 2012-13 </a:t>
            </a: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  <p:transition>
    <p:push dir="u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B04EE-37C3-44DB-BAB3-21C9D5C4EBB2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6/27/2014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4617B">
                    <a:shade val="90000"/>
                  </a:srgbClr>
                </a:solidFill>
              </a:rPr>
              <a:t>source: Report on Short-term Power Market in India, 2012-13 </a:t>
            </a: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  <p:transition>
    <p:push dir="u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E834E-66B0-4713-A604-45C7E83DC404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6/27/2014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4617B">
                    <a:shade val="90000"/>
                  </a:srgbClr>
                </a:solidFill>
              </a:rPr>
              <a:t>source: Report on Short-term Power Market in India, 2012-13 </a:t>
            </a: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  <p:transition>
    <p:push dir="u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15838-C025-49CA-B987-0E67383DD750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6/27/2014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4617B">
                    <a:shade val="90000"/>
                  </a:srgbClr>
                </a:solidFill>
              </a:rPr>
              <a:t>source: Report on Short-term Power Market in India, 2012-13 </a:t>
            </a: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  <p:transition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C8D05-8BCB-477F-9C8D-7C94443C63A0}" type="datetimeFigureOut">
              <a:rPr lang="en-US" smtClean="0"/>
              <a:pPr/>
              <a:t>6/27/2014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CA295-5800-4F0B-8BFC-523FA027BE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D3985-8AC0-477D-BAFA-61B9EA14572B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6/27/2014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4617B">
                    <a:shade val="90000"/>
                  </a:srgbClr>
                </a:solidFill>
              </a:rPr>
              <a:t>source: Report on Short-term Power Market in India, 2012-13 </a:t>
            </a: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  <p:transition>
    <p:push dir="u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77564-E818-4D42-9B34-1F5B663DCCE5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6/27/2014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4617B">
                    <a:shade val="90000"/>
                  </a:srgbClr>
                </a:solidFill>
              </a:rPr>
              <a:t>source: Report on Short-term Power Market in India, 2012-13 </a:t>
            </a: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>
    <p:push dir="u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F47FD-1217-498B-AA7C-4DD3A5322272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6/27/2014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4617B">
                    <a:shade val="90000"/>
                  </a:srgbClr>
                </a:solidFill>
              </a:rPr>
              <a:t>source: Report on Short-term Power Market in India, 2012-13 </a:t>
            </a: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  <p:transition>
    <p:push dir="u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270A8-4F17-4EDD-9F94-558F12A49748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6/27/2014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4617B">
                    <a:shade val="90000"/>
                  </a:srgbClr>
                </a:solidFill>
              </a:rPr>
              <a:t>source: Report on Short-term Power Market in India, 2012-13 </a:t>
            </a: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  <p:transition>
    <p:push dir="u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-3222625" y="304800"/>
            <a:ext cx="11909425" cy="4724400"/>
            <a:chOff x="-2030" y="192"/>
            <a:chExt cx="7502" cy="2976"/>
          </a:xfrm>
        </p:grpSpPr>
        <p:sp>
          <p:nvSpPr>
            <p:cNvPr id="5" name="Line 3"/>
            <p:cNvSpPr>
              <a:spLocks noChangeShapeType="1"/>
            </p:cNvSpPr>
            <p:nvPr/>
          </p:nvSpPr>
          <p:spPr bwMode="auto">
            <a:xfrm>
              <a:off x="912" y="1584"/>
              <a:ext cx="456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auto">
            <a:xfrm>
              <a:off x="-1584" y="864"/>
              <a:ext cx="2304" cy="2304"/>
            </a:xfrm>
            <a:custGeom>
              <a:avLst/>
              <a:gdLst>
                <a:gd name="G0" fmla="+- 12083 0 0"/>
                <a:gd name="G1" fmla="+- -32000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44083" y="2368"/>
                </a:cxn>
                <a:cxn ang="0">
                  <a:pos x="64000" y="32000"/>
                </a:cxn>
                <a:cxn ang="0">
                  <a:pos x="44083" y="61631"/>
                </a:cxn>
                <a:cxn ang="0">
                  <a:pos x="44083" y="61631"/>
                </a:cxn>
                <a:cxn ang="0">
                  <a:pos x="44082" y="61631"/>
                </a:cxn>
                <a:cxn ang="0">
                  <a:pos x="44083" y="61632"/>
                </a:cxn>
                <a:cxn ang="0">
                  <a:pos x="44083" y="2368"/>
                </a:cxn>
                <a:cxn ang="0">
                  <a:pos x="44082" y="2368"/>
                </a:cxn>
                <a:cxn ang="0">
                  <a:pos x="44083" y="2368"/>
                </a:cxn>
              </a:cxnLst>
              <a:rect l="T13" t="T15" r="T17" b="T19"/>
              <a:pathLst>
                <a:path w="64000" h="64000">
                  <a:moveTo>
                    <a:pt x="44083" y="2368"/>
                  </a:moveTo>
                  <a:cubicBezTo>
                    <a:pt x="56127" y="7280"/>
                    <a:pt x="64000" y="18993"/>
                    <a:pt x="64000" y="32000"/>
                  </a:cubicBezTo>
                  <a:cubicBezTo>
                    <a:pt x="64000" y="45006"/>
                    <a:pt x="56127" y="56719"/>
                    <a:pt x="44083" y="61631"/>
                  </a:cubicBezTo>
                  <a:cubicBezTo>
                    <a:pt x="44082" y="61631"/>
                    <a:pt x="44082" y="61631"/>
                    <a:pt x="44082" y="61631"/>
                  </a:cubicBezTo>
                  <a:lnTo>
                    <a:pt x="44083" y="61632"/>
                  </a:lnTo>
                  <a:lnTo>
                    <a:pt x="44083" y="2368"/>
                  </a:lnTo>
                  <a:lnTo>
                    <a:pt x="44082" y="2368"/>
                  </a:lnTo>
                  <a:cubicBezTo>
                    <a:pt x="44082" y="2368"/>
                    <a:pt x="44082" y="2368"/>
                    <a:pt x="44083" y="2368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7" name="AutoShape 5"/>
            <p:cNvSpPr>
              <a:spLocks noChangeArrowheads="1"/>
            </p:cNvSpPr>
            <p:nvPr/>
          </p:nvSpPr>
          <p:spPr bwMode="auto">
            <a:xfrm>
              <a:off x="-2030" y="192"/>
              <a:ext cx="2544" cy="2544"/>
            </a:xfrm>
            <a:custGeom>
              <a:avLst/>
              <a:gdLst>
                <a:gd name="G0" fmla="+- 18994 0 0"/>
                <a:gd name="G1" fmla="+- -30013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994" y="6246"/>
                </a:cxn>
                <a:cxn ang="0">
                  <a:pos x="64000" y="32000"/>
                </a:cxn>
                <a:cxn ang="0">
                  <a:pos x="50994" y="57753"/>
                </a:cxn>
                <a:cxn ang="0">
                  <a:pos x="50994" y="57753"/>
                </a:cxn>
                <a:cxn ang="0">
                  <a:pos x="50993" y="57753"/>
                </a:cxn>
                <a:cxn ang="0">
                  <a:pos x="50994" y="57754"/>
                </a:cxn>
                <a:cxn ang="0">
                  <a:pos x="50994" y="6246"/>
                </a:cxn>
                <a:cxn ang="0">
                  <a:pos x="50993" y="6246"/>
                </a:cxn>
                <a:cxn ang="0">
                  <a:pos x="50994" y="6246"/>
                </a:cxn>
              </a:cxnLst>
              <a:rect l="T13" t="T15" r="T17" b="T19"/>
              <a:pathLst>
                <a:path w="64000" h="64000">
                  <a:moveTo>
                    <a:pt x="50994" y="6246"/>
                  </a:moveTo>
                  <a:cubicBezTo>
                    <a:pt x="59172" y="12279"/>
                    <a:pt x="64000" y="21837"/>
                    <a:pt x="64000" y="32000"/>
                  </a:cubicBezTo>
                  <a:cubicBezTo>
                    <a:pt x="64000" y="42162"/>
                    <a:pt x="59172" y="51720"/>
                    <a:pt x="50994" y="57753"/>
                  </a:cubicBezTo>
                  <a:cubicBezTo>
                    <a:pt x="50993" y="57753"/>
                    <a:pt x="50993" y="57753"/>
                    <a:pt x="50993" y="57753"/>
                  </a:cubicBezTo>
                  <a:lnTo>
                    <a:pt x="50994" y="57754"/>
                  </a:lnTo>
                  <a:lnTo>
                    <a:pt x="50994" y="6246"/>
                  </a:lnTo>
                  <a:lnTo>
                    <a:pt x="50993" y="6246"/>
                  </a:lnTo>
                  <a:cubicBezTo>
                    <a:pt x="50993" y="6246"/>
                    <a:pt x="50993" y="6246"/>
                    <a:pt x="50994" y="6246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</p:grpSp>
      <p:sp>
        <p:nvSpPr>
          <p:cNvPr id="20486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443038" y="985838"/>
            <a:ext cx="7239000" cy="1444625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3427413"/>
            <a:ext cx="72390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43FD9-5790-4021-8E67-7D4DB753D2B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D52F6B-82A1-4FEA-B5FB-70702106837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BB4177-60F1-47B5-926B-B0E902655DB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2225" y="1827213"/>
            <a:ext cx="3581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291EEF-E6C1-45AD-B31C-865128BECD9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F5C9CC-EDA2-48E1-B2B6-BE8220FCF2C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AA7BF9-0380-4949-9FDE-EC3C4BABDF4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C8D05-8BCB-477F-9C8D-7C94443C63A0}" type="datetimeFigureOut">
              <a:rPr lang="en-US" smtClean="0"/>
              <a:pPr/>
              <a:t>6/27/2014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CA295-5800-4F0B-8BFC-523FA027BE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D76481-7918-4692-BC13-2D67E80D0B8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47957C-5C79-44BF-A265-57E2C6E4C96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17AA66-6165-4935-A6F8-BCD0D2266E0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AF8008-F3BA-43E8-BB1F-AE0C07B140A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6413" y="301625"/>
            <a:ext cx="1827212" cy="56403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0013" y="301625"/>
            <a:ext cx="5334000" cy="56403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D2663C-D1EE-45EE-9519-14D94A84471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-3222625" y="304800"/>
            <a:ext cx="11909425" cy="4724400"/>
            <a:chOff x="-2030" y="192"/>
            <a:chExt cx="7502" cy="2976"/>
          </a:xfrm>
        </p:grpSpPr>
        <p:sp>
          <p:nvSpPr>
            <p:cNvPr id="5" name="Line 3"/>
            <p:cNvSpPr>
              <a:spLocks noChangeShapeType="1"/>
            </p:cNvSpPr>
            <p:nvPr/>
          </p:nvSpPr>
          <p:spPr bwMode="auto">
            <a:xfrm>
              <a:off x="912" y="1584"/>
              <a:ext cx="456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auto">
            <a:xfrm>
              <a:off x="-1584" y="864"/>
              <a:ext cx="2304" cy="2304"/>
            </a:xfrm>
            <a:custGeom>
              <a:avLst/>
              <a:gdLst>
                <a:gd name="G0" fmla="+- 12083 0 0"/>
                <a:gd name="G1" fmla="+- -32000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44083" y="2368"/>
                </a:cxn>
                <a:cxn ang="0">
                  <a:pos x="64000" y="32000"/>
                </a:cxn>
                <a:cxn ang="0">
                  <a:pos x="44083" y="61631"/>
                </a:cxn>
                <a:cxn ang="0">
                  <a:pos x="44083" y="61631"/>
                </a:cxn>
                <a:cxn ang="0">
                  <a:pos x="44082" y="61631"/>
                </a:cxn>
                <a:cxn ang="0">
                  <a:pos x="44083" y="61632"/>
                </a:cxn>
                <a:cxn ang="0">
                  <a:pos x="44083" y="2368"/>
                </a:cxn>
                <a:cxn ang="0">
                  <a:pos x="44082" y="2368"/>
                </a:cxn>
                <a:cxn ang="0">
                  <a:pos x="44083" y="2368"/>
                </a:cxn>
              </a:cxnLst>
              <a:rect l="T13" t="T15" r="T17" b="T19"/>
              <a:pathLst>
                <a:path w="64000" h="64000">
                  <a:moveTo>
                    <a:pt x="44083" y="2368"/>
                  </a:moveTo>
                  <a:cubicBezTo>
                    <a:pt x="56127" y="7280"/>
                    <a:pt x="64000" y="18993"/>
                    <a:pt x="64000" y="32000"/>
                  </a:cubicBezTo>
                  <a:cubicBezTo>
                    <a:pt x="64000" y="45006"/>
                    <a:pt x="56127" y="56719"/>
                    <a:pt x="44083" y="61631"/>
                  </a:cubicBezTo>
                  <a:cubicBezTo>
                    <a:pt x="44082" y="61631"/>
                    <a:pt x="44082" y="61631"/>
                    <a:pt x="44082" y="61631"/>
                  </a:cubicBezTo>
                  <a:lnTo>
                    <a:pt x="44083" y="61632"/>
                  </a:lnTo>
                  <a:lnTo>
                    <a:pt x="44083" y="2368"/>
                  </a:lnTo>
                  <a:lnTo>
                    <a:pt x="44082" y="2368"/>
                  </a:lnTo>
                  <a:cubicBezTo>
                    <a:pt x="44082" y="2368"/>
                    <a:pt x="44082" y="2368"/>
                    <a:pt x="44083" y="2368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7" name="AutoShape 5"/>
            <p:cNvSpPr>
              <a:spLocks noChangeArrowheads="1"/>
            </p:cNvSpPr>
            <p:nvPr/>
          </p:nvSpPr>
          <p:spPr bwMode="auto">
            <a:xfrm>
              <a:off x="-2030" y="192"/>
              <a:ext cx="2544" cy="2544"/>
            </a:xfrm>
            <a:custGeom>
              <a:avLst/>
              <a:gdLst>
                <a:gd name="G0" fmla="+- 18994 0 0"/>
                <a:gd name="G1" fmla="+- -30013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994" y="6246"/>
                </a:cxn>
                <a:cxn ang="0">
                  <a:pos x="64000" y="32000"/>
                </a:cxn>
                <a:cxn ang="0">
                  <a:pos x="50994" y="57753"/>
                </a:cxn>
                <a:cxn ang="0">
                  <a:pos x="50994" y="57753"/>
                </a:cxn>
                <a:cxn ang="0">
                  <a:pos x="50993" y="57753"/>
                </a:cxn>
                <a:cxn ang="0">
                  <a:pos x="50994" y="57754"/>
                </a:cxn>
                <a:cxn ang="0">
                  <a:pos x="50994" y="6246"/>
                </a:cxn>
                <a:cxn ang="0">
                  <a:pos x="50993" y="6246"/>
                </a:cxn>
                <a:cxn ang="0">
                  <a:pos x="50994" y="6246"/>
                </a:cxn>
              </a:cxnLst>
              <a:rect l="T13" t="T15" r="T17" b="T19"/>
              <a:pathLst>
                <a:path w="64000" h="64000">
                  <a:moveTo>
                    <a:pt x="50994" y="6246"/>
                  </a:moveTo>
                  <a:cubicBezTo>
                    <a:pt x="59172" y="12279"/>
                    <a:pt x="64000" y="21837"/>
                    <a:pt x="64000" y="32000"/>
                  </a:cubicBezTo>
                  <a:cubicBezTo>
                    <a:pt x="64000" y="42162"/>
                    <a:pt x="59172" y="51720"/>
                    <a:pt x="50994" y="57753"/>
                  </a:cubicBezTo>
                  <a:cubicBezTo>
                    <a:pt x="50993" y="57753"/>
                    <a:pt x="50993" y="57753"/>
                    <a:pt x="50993" y="57753"/>
                  </a:cubicBezTo>
                  <a:lnTo>
                    <a:pt x="50994" y="57754"/>
                  </a:lnTo>
                  <a:lnTo>
                    <a:pt x="50994" y="6246"/>
                  </a:lnTo>
                  <a:lnTo>
                    <a:pt x="50993" y="6246"/>
                  </a:lnTo>
                  <a:cubicBezTo>
                    <a:pt x="50993" y="6246"/>
                    <a:pt x="50993" y="6246"/>
                    <a:pt x="50994" y="6246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</p:grpSp>
      <p:sp>
        <p:nvSpPr>
          <p:cNvPr id="20486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443038" y="985838"/>
            <a:ext cx="7239000" cy="1444625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3427413"/>
            <a:ext cx="72390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1C410C-5A07-471A-818D-8747E767A60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FE3D37-E3CE-491E-A15C-57FF240F4DD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F12A65-4162-4165-B6AB-C60F453F5C9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2225" y="1827213"/>
            <a:ext cx="3581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7E97ED-371F-4AA6-9B89-5E69C530B84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55A839-5637-4D9F-B3E6-2B70DD929B0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C8D05-8BCB-477F-9C8D-7C94443C63A0}" type="datetimeFigureOut">
              <a:rPr lang="en-US" smtClean="0"/>
              <a:pPr/>
              <a:t>6/27/2014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CA295-5800-4F0B-8BFC-523FA027BE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78EBAE-77D5-4595-8B54-60002F12D1E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7A1C69-8C27-4A49-944F-77498847712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0DD245-E21E-487C-8ED3-031E179860C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F69EB9-7849-48DF-AAB8-19A676DB121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540A98-F56E-45ED-AC35-1958FAA6A4F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6413" y="301625"/>
            <a:ext cx="1827212" cy="56403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0013" y="301625"/>
            <a:ext cx="5334000" cy="56403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EE9945-76BE-41F2-B04C-8C3245F8B01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-3222625" y="304800"/>
            <a:ext cx="11909425" cy="4724400"/>
            <a:chOff x="-2030" y="192"/>
            <a:chExt cx="7502" cy="2976"/>
          </a:xfrm>
        </p:grpSpPr>
        <p:sp>
          <p:nvSpPr>
            <p:cNvPr id="5" name="Line 3"/>
            <p:cNvSpPr>
              <a:spLocks noChangeShapeType="1"/>
            </p:cNvSpPr>
            <p:nvPr/>
          </p:nvSpPr>
          <p:spPr bwMode="auto">
            <a:xfrm>
              <a:off x="912" y="1584"/>
              <a:ext cx="456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auto">
            <a:xfrm>
              <a:off x="-1584" y="864"/>
              <a:ext cx="2304" cy="2304"/>
            </a:xfrm>
            <a:custGeom>
              <a:avLst/>
              <a:gdLst>
                <a:gd name="G0" fmla="+- 12083 0 0"/>
                <a:gd name="G1" fmla="+- -32000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44083" y="2368"/>
                </a:cxn>
                <a:cxn ang="0">
                  <a:pos x="64000" y="32000"/>
                </a:cxn>
                <a:cxn ang="0">
                  <a:pos x="44083" y="61631"/>
                </a:cxn>
                <a:cxn ang="0">
                  <a:pos x="44083" y="61631"/>
                </a:cxn>
                <a:cxn ang="0">
                  <a:pos x="44082" y="61631"/>
                </a:cxn>
                <a:cxn ang="0">
                  <a:pos x="44083" y="61632"/>
                </a:cxn>
                <a:cxn ang="0">
                  <a:pos x="44083" y="2368"/>
                </a:cxn>
                <a:cxn ang="0">
                  <a:pos x="44082" y="2368"/>
                </a:cxn>
                <a:cxn ang="0">
                  <a:pos x="44083" y="2368"/>
                </a:cxn>
              </a:cxnLst>
              <a:rect l="T13" t="T15" r="T17" b="T19"/>
              <a:pathLst>
                <a:path w="64000" h="64000">
                  <a:moveTo>
                    <a:pt x="44083" y="2368"/>
                  </a:moveTo>
                  <a:cubicBezTo>
                    <a:pt x="56127" y="7280"/>
                    <a:pt x="64000" y="18993"/>
                    <a:pt x="64000" y="32000"/>
                  </a:cubicBezTo>
                  <a:cubicBezTo>
                    <a:pt x="64000" y="45006"/>
                    <a:pt x="56127" y="56719"/>
                    <a:pt x="44083" y="61631"/>
                  </a:cubicBezTo>
                  <a:cubicBezTo>
                    <a:pt x="44082" y="61631"/>
                    <a:pt x="44082" y="61631"/>
                    <a:pt x="44082" y="61631"/>
                  </a:cubicBezTo>
                  <a:lnTo>
                    <a:pt x="44083" y="61632"/>
                  </a:lnTo>
                  <a:lnTo>
                    <a:pt x="44083" y="2368"/>
                  </a:lnTo>
                  <a:lnTo>
                    <a:pt x="44082" y="2368"/>
                  </a:lnTo>
                  <a:cubicBezTo>
                    <a:pt x="44082" y="2368"/>
                    <a:pt x="44082" y="2368"/>
                    <a:pt x="44083" y="2368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7" name="AutoShape 5"/>
            <p:cNvSpPr>
              <a:spLocks noChangeArrowheads="1"/>
            </p:cNvSpPr>
            <p:nvPr/>
          </p:nvSpPr>
          <p:spPr bwMode="auto">
            <a:xfrm>
              <a:off x="-2030" y="192"/>
              <a:ext cx="2544" cy="2544"/>
            </a:xfrm>
            <a:custGeom>
              <a:avLst/>
              <a:gdLst>
                <a:gd name="G0" fmla="+- 18994 0 0"/>
                <a:gd name="G1" fmla="+- -30013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994" y="6246"/>
                </a:cxn>
                <a:cxn ang="0">
                  <a:pos x="64000" y="32000"/>
                </a:cxn>
                <a:cxn ang="0">
                  <a:pos x="50994" y="57753"/>
                </a:cxn>
                <a:cxn ang="0">
                  <a:pos x="50994" y="57753"/>
                </a:cxn>
                <a:cxn ang="0">
                  <a:pos x="50993" y="57753"/>
                </a:cxn>
                <a:cxn ang="0">
                  <a:pos x="50994" y="57754"/>
                </a:cxn>
                <a:cxn ang="0">
                  <a:pos x="50994" y="6246"/>
                </a:cxn>
                <a:cxn ang="0">
                  <a:pos x="50993" y="6246"/>
                </a:cxn>
                <a:cxn ang="0">
                  <a:pos x="50994" y="6246"/>
                </a:cxn>
              </a:cxnLst>
              <a:rect l="T13" t="T15" r="T17" b="T19"/>
              <a:pathLst>
                <a:path w="64000" h="64000">
                  <a:moveTo>
                    <a:pt x="50994" y="6246"/>
                  </a:moveTo>
                  <a:cubicBezTo>
                    <a:pt x="59172" y="12279"/>
                    <a:pt x="64000" y="21837"/>
                    <a:pt x="64000" y="32000"/>
                  </a:cubicBezTo>
                  <a:cubicBezTo>
                    <a:pt x="64000" y="42162"/>
                    <a:pt x="59172" y="51720"/>
                    <a:pt x="50994" y="57753"/>
                  </a:cubicBezTo>
                  <a:cubicBezTo>
                    <a:pt x="50993" y="57753"/>
                    <a:pt x="50993" y="57753"/>
                    <a:pt x="50993" y="57753"/>
                  </a:cubicBezTo>
                  <a:lnTo>
                    <a:pt x="50994" y="57754"/>
                  </a:lnTo>
                  <a:lnTo>
                    <a:pt x="50994" y="6246"/>
                  </a:lnTo>
                  <a:lnTo>
                    <a:pt x="50993" y="6246"/>
                  </a:lnTo>
                  <a:cubicBezTo>
                    <a:pt x="50993" y="6246"/>
                    <a:pt x="50993" y="6246"/>
                    <a:pt x="50994" y="6246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</p:grpSp>
      <p:sp>
        <p:nvSpPr>
          <p:cNvPr id="20486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443038" y="985838"/>
            <a:ext cx="7239000" cy="1444625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3427413"/>
            <a:ext cx="72390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1C410C-5A07-471A-818D-8747E767A60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FE3D37-E3CE-491E-A15C-57FF240F4DD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F12A65-4162-4165-B6AB-C60F453F5C9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2225" y="1827213"/>
            <a:ext cx="3581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7E97ED-371F-4AA6-9B89-5E69C530B84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C8D05-8BCB-477F-9C8D-7C94443C63A0}" type="datetimeFigureOut">
              <a:rPr lang="en-US" smtClean="0"/>
              <a:pPr/>
              <a:t>6/27/2014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CA295-5800-4F0B-8BFC-523FA027BE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55A839-5637-4D9F-B3E6-2B70DD929B0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78EBAE-77D5-4595-8B54-60002F12D1E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7A1C69-8C27-4A49-944F-77498847712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0DD245-E21E-487C-8ED3-031E179860C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F69EB9-7849-48DF-AAB8-19A676DB121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540A98-F56E-45ED-AC35-1958FAA6A4F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6413" y="301625"/>
            <a:ext cx="1827212" cy="56403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0013" y="301625"/>
            <a:ext cx="5334000" cy="56403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EE9945-76BE-41F2-B04C-8C3245F8B01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17411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7412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7413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17415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  <p:grpSp>
          <p:nvGrpSpPr>
            <p:cNvPr id="4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7417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592" y="527"/>
                  </a:cxn>
                  <a:cxn ang="0">
                    <a:pos x="994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7418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7419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7420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7421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7422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7424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7425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7426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7427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7428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7429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7430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431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7432" name="Rectangle 2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7433" name="Rectangle 2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06E037FF-6F0A-446C-8DA4-FF0E06F1906C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17434" name="Rectangle 2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4D266E-FFFC-48CF-A16D-930A19C5811B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5BA7F8-B4DA-4F44-94C5-857861A32C01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C8D05-8BCB-477F-9C8D-7C94443C63A0}" type="datetimeFigureOut">
              <a:rPr lang="en-US" smtClean="0"/>
              <a:pPr/>
              <a:t>6/27/2014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CA295-5800-4F0B-8BFC-523FA027BE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B0421B-66C0-413F-973F-FFCF593258F1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3E4A4A-D3BC-4503-BE3B-5F9FF9FAD210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5D955C-89A6-40C7-90F1-F444FD85820C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22F61F-8F4E-42BE-B25E-13D62E901DF9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C3910D-4D7C-40D8-9601-98EFF43C7D65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969F24-645D-4BF0-8B51-39599A80363B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3D06D9-868E-4FA6-BF37-021AF1E0F25A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D083E1-1910-4408-98BD-DA4DE180CD44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6DBC2344-4F00-434C-8830-9D50F319603A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C1FF70E4-F48B-4EC9-A850-076A58C958DC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C8D05-8BCB-477F-9C8D-7C94443C63A0}" type="datetimeFigureOut">
              <a:rPr lang="en-US" smtClean="0"/>
              <a:pPr/>
              <a:t>6/27/2014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CA295-5800-4F0B-8BFC-523FA027BE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C8D05-8BCB-477F-9C8D-7C94443C63A0}" type="datetimeFigureOut">
              <a:rPr lang="en-US" smtClean="0"/>
              <a:pPr/>
              <a:t>6/27/2014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CA295-5800-4F0B-8BFC-523FA027BE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slideLayout" Target="../slideLayouts/slideLayout79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slideLayout" Target="../slideLayouts/slideLayout78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theme" Target="../theme/theme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3C8D05-8BCB-477F-9C8D-7C94443C63A0}" type="datetimeFigureOut">
              <a:rPr lang="en-US" smtClean="0"/>
              <a:pPr/>
              <a:t>6/27/2014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CCA295-5800-4F0B-8BFC-523FA027BE7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245B5C0-953B-4701-8631-8A5AB0B4B224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6/27/2014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en-US" smtClean="0">
                <a:solidFill>
                  <a:srgbClr val="04617B">
                    <a:shade val="90000"/>
                  </a:srgbClr>
                </a:solidFill>
              </a:rPr>
              <a:t>source: Report on Short-term Power Market in India, 2012-13 </a:t>
            </a: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push dir="u"/>
  </p:transition>
  <p:hf hdr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245B5C0-953B-4701-8631-8A5AB0B4B224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6/27/2014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en-US" smtClean="0">
                <a:solidFill>
                  <a:srgbClr val="04617B">
                    <a:shade val="90000"/>
                  </a:srgbClr>
                </a:solidFill>
              </a:rPr>
              <a:t>source: Report on Short-term Power Market in India, 2012-13 </a:t>
            </a: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push dir="u"/>
  </p:transition>
  <p:hf hdr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-3238500" y="0"/>
            <a:ext cx="11925300" cy="3810000"/>
            <a:chOff x="-2040" y="0"/>
            <a:chExt cx="7512" cy="2400"/>
          </a:xfrm>
        </p:grpSpPr>
        <p:sp>
          <p:nvSpPr>
            <p:cNvPr id="19459" name="AutoShape 3"/>
            <p:cNvSpPr>
              <a:spLocks noChangeArrowheads="1"/>
            </p:cNvSpPr>
            <p:nvPr/>
          </p:nvSpPr>
          <p:spPr bwMode="auto">
            <a:xfrm>
              <a:off x="-2040" y="432"/>
              <a:ext cx="2592" cy="1968"/>
            </a:xfrm>
            <a:custGeom>
              <a:avLst/>
              <a:gdLst>
                <a:gd name="G0" fmla="+- 18296 0 0"/>
                <a:gd name="G1" fmla="+- -30880 0 0"/>
                <a:gd name="G2" fmla="+- 31512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296" y="5746"/>
                </a:cxn>
                <a:cxn ang="0">
                  <a:pos x="64000" y="32000"/>
                </a:cxn>
                <a:cxn ang="0">
                  <a:pos x="50296" y="58253"/>
                </a:cxn>
                <a:cxn ang="0">
                  <a:pos x="50296" y="58253"/>
                </a:cxn>
                <a:cxn ang="0">
                  <a:pos x="50295" y="58253"/>
                </a:cxn>
                <a:cxn ang="0">
                  <a:pos x="50296" y="58254"/>
                </a:cxn>
                <a:cxn ang="0">
                  <a:pos x="50296" y="5746"/>
                </a:cxn>
                <a:cxn ang="0">
                  <a:pos x="50295" y="5746"/>
                </a:cxn>
                <a:cxn ang="0">
                  <a:pos x="50296" y="5746"/>
                </a:cxn>
              </a:cxnLst>
              <a:rect l="T13" t="T15" r="T17" b="T19"/>
              <a:pathLst>
                <a:path w="64000" h="64000">
                  <a:moveTo>
                    <a:pt x="50296" y="5746"/>
                  </a:moveTo>
                  <a:cubicBezTo>
                    <a:pt x="58882" y="11730"/>
                    <a:pt x="64000" y="21534"/>
                    <a:pt x="64000" y="32000"/>
                  </a:cubicBezTo>
                  <a:cubicBezTo>
                    <a:pt x="64000" y="42465"/>
                    <a:pt x="58882" y="52269"/>
                    <a:pt x="50296" y="58253"/>
                  </a:cubicBezTo>
                  <a:cubicBezTo>
                    <a:pt x="50296" y="58253"/>
                    <a:pt x="50296" y="58253"/>
                    <a:pt x="50295" y="58253"/>
                  </a:cubicBezTo>
                  <a:lnTo>
                    <a:pt x="50296" y="58254"/>
                  </a:lnTo>
                  <a:lnTo>
                    <a:pt x="50296" y="5746"/>
                  </a:lnTo>
                  <a:lnTo>
                    <a:pt x="50295" y="5746"/>
                  </a:lnTo>
                  <a:cubicBezTo>
                    <a:pt x="50296" y="5746"/>
                    <a:pt x="50296" y="5746"/>
                    <a:pt x="50296" y="574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9460" name="AutoShape 4"/>
            <p:cNvSpPr>
              <a:spLocks noChangeArrowheads="1"/>
            </p:cNvSpPr>
            <p:nvPr/>
          </p:nvSpPr>
          <p:spPr bwMode="auto">
            <a:xfrm>
              <a:off x="-1528" y="0"/>
              <a:ext cx="1949" cy="1987"/>
            </a:xfrm>
            <a:custGeom>
              <a:avLst/>
              <a:gdLst>
                <a:gd name="G0" fmla="+- 18077 0 0"/>
                <a:gd name="G1" fmla="+- -30880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077" y="5595"/>
                </a:cxn>
                <a:cxn ang="0">
                  <a:pos x="64000" y="32000"/>
                </a:cxn>
                <a:cxn ang="0">
                  <a:pos x="50077" y="58404"/>
                </a:cxn>
                <a:cxn ang="0">
                  <a:pos x="50077" y="58404"/>
                </a:cxn>
                <a:cxn ang="0">
                  <a:pos x="50076" y="58404"/>
                </a:cxn>
                <a:cxn ang="0">
                  <a:pos x="50077" y="58405"/>
                </a:cxn>
                <a:cxn ang="0">
                  <a:pos x="50077" y="5595"/>
                </a:cxn>
                <a:cxn ang="0">
                  <a:pos x="50076" y="5595"/>
                </a:cxn>
                <a:cxn ang="0">
                  <a:pos x="50077" y="5595"/>
                </a:cxn>
              </a:cxnLst>
              <a:rect l="T13" t="T15" r="T17" b="T19"/>
              <a:pathLst>
                <a:path w="64000" h="64000">
                  <a:moveTo>
                    <a:pt x="50077" y="5595"/>
                  </a:moveTo>
                  <a:cubicBezTo>
                    <a:pt x="58790" y="11560"/>
                    <a:pt x="64000" y="21440"/>
                    <a:pt x="64000" y="32000"/>
                  </a:cubicBezTo>
                  <a:cubicBezTo>
                    <a:pt x="64000" y="42559"/>
                    <a:pt x="58790" y="52439"/>
                    <a:pt x="50077" y="58404"/>
                  </a:cubicBezTo>
                  <a:cubicBezTo>
                    <a:pt x="50077" y="58404"/>
                    <a:pt x="50077" y="58404"/>
                    <a:pt x="50076" y="58404"/>
                  </a:cubicBezTo>
                  <a:lnTo>
                    <a:pt x="50077" y="58405"/>
                  </a:lnTo>
                  <a:lnTo>
                    <a:pt x="50077" y="5595"/>
                  </a:lnTo>
                  <a:lnTo>
                    <a:pt x="50076" y="5595"/>
                  </a:lnTo>
                  <a:cubicBezTo>
                    <a:pt x="50077" y="5595"/>
                    <a:pt x="50077" y="5595"/>
                    <a:pt x="50077" y="5595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9461" name="Line 5"/>
            <p:cNvSpPr>
              <a:spLocks noChangeShapeType="1"/>
            </p:cNvSpPr>
            <p:nvPr/>
          </p:nvSpPr>
          <p:spPr bwMode="auto">
            <a:xfrm>
              <a:off x="864" y="960"/>
              <a:ext cx="460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1027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370013" y="301625"/>
            <a:ext cx="731361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0013" y="1827213"/>
            <a:ext cx="731361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9464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946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946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ABCBF97-2D73-4C9A-AC5E-324BA5452994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¡"/>
        <a:defRPr sz="29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5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itchFamily="2" charset="2"/>
        <a:buChar char="¡"/>
        <a:defRPr sz="2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19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-3238500" y="0"/>
            <a:ext cx="11925300" cy="3810000"/>
            <a:chOff x="-2040" y="0"/>
            <a:chExt cx="7512" cy="2400"/>
          </a:xfrm>
        </p:grpSpPr>
        <p:sp>
          <p:nvSpPr>
            <p:cNvPr id="19459" name="AutoShape 3"/>
            <p:cNvSpPr>
              <a:spLocks noChangeArrowheads="1"/>
            </p:cNvSpPr>
            <p:nvPr/>
          </p:nvSpPr>
          <p:spPr bwMode="auto">
            <a:xfrm>
              <a:off x="-2040" y="432"/>
              <a:ext cx="2592" cy="1968"/>
            </a:xfrm>
            <a:custGeom>
              <a:avLst/>
              <a:gdLst>
                <a:gd name="G0" fmla="+- 18296 0 0"/>
                <a:gd name="G1" fmla="+- -30880 0 0"/>
                <a:gd name="G2" fmla="+- 31512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296" y="5746"/>
                </a:cxn>
                <a:cxn ang="0">
                  <a:pos x="64000" y="32000"/>
                </a:cxn>
                <a:cxn ang="0">
                  <a:pos x="50296" y="58253"/>
                </a:cxn>
                <a:cxn ang="0">
                  <a:pos x="50296" y="58253"/>
                </a:cxn>
                <a:cxn ang="0">
                  <a:pos x="50295" y="58253"/>
                </a:cxn>
                <a:cxn ang="0">
                  <a:pos x="50296" y="58254"/>
                </a:cxn>
                <a:cxn ang="0">
                  <a:pos x="50296" y="5746"/>
                </a:cxn>
                <a:cxn ang="0">
                  <a:pos x="50295" y="5746"/>
                </a:cxn>
                <a:cxn ang="0">
                  <a:pos x="50296" y="5746"/>
                </a:cxn>
              </a:cxnLst>
              <a:rect l="T13" t="T15" r="T17" b="T19"/>
              <a:pathLst>
                <a:path w="64000" h="64000">
                  <a:moveTo>
                    <a:pt x="50296" y="5746"/>
                  </a:moveTo>
                  <a:cubicBezTo>
                    <a:pt x="58882" y="11730"/>
                    <a:pt x="64000" y="21534"/>
                    <a:pt x="64000" y="32000"/>
                  </a:cubicBezTo>
                  <a:cubicBezTo>
                    <a:pt x="64000" y="42465"/>
                    <a:pt x="58882" y="52269"/>
                    <a:pt x="50296" y="58253"/>
                  </a:cubicBezTo>
                  <a:cubicBezTo>
                    <a:pt x="50296" y="58253"/>
                    <a:pt x="50296" y="58253"/>
                    <a:pt x="50295" y="58253"/>
                  </a:cubicBezTo>
                  <a:lnTo>
                    <a:pt x="50296" y="58254"/>
                  </a:lnTo>
                  <a:lnTo>
                    <a:pt x="50296" y="5746"/>
                  </a:lnTo>
                  <a:lnTo>
                    <a:pt x="50295" y="5746"/>
                  </a:lnTo>
                  <a:cubicBezTo>
                    <a:pt x="50296" y="5746"/>
                    <a:pt x="50296" y="5746"/>
                    <a:pt x="50296" y="574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9460" name="AutoShape 4"/>
            <p:cNvSpPr>
              <a:spLocks noChangeArrowheads="1"/>
            </p:cNvSpPr>
            <p:nvPr/>
          </p:nvSpPr>
          <p:spPr bwMode="auto">
            <a:xfrm>
              <a:off x="-1528" y="0"/>
              <a:ext cx="1949" cy="1987"/>
            </a:xfrm>
            <a:custGeom>
              <a:avLst/>
              <a:gdLst>
                <a:gd name="G0" fmla="+- 18077 0 0"/>
                <a:gd name="G1" fmla="+- -30880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077" y="5595"/>
                </a:cxn>
                <a:cxn ang="0">
                  <a:pos x="64000" y="32000"/>
                </a:cxn>
                <a:cxn ang="0">
                  <a:pos x="50077" y="58404"/>
                </a:cxn>
                <a:cxn ang="0">
                  <a:pos x="50077" y="58404"/>
                </a:cxn>
                <a:cxn ang="0">
                  <a:pos x="50076" y="58404"/>
                </a:cxn>
                <a:cxn ang="0">
                  <a:pos x="50077" y="58405"/>
                </a:cxn>
                <a:cxn ang="0">
                  <a:pos x="50077" y="5595"/>
                </a:cxn>
                <a:cxn ang="0">
                  <a:pos x="50076" y="5595"/>
                </a:cxn>
                <a:cxn ang="0">
                  <a:pos x="50077" y="5595"/>
                </a:cxn>
              </a:cxnLst>
              <a:rect l="T13" t="T15" r="T17" b="T19"/>
              <a:pathLst>
                <a:path w="64000" h="64000">
                  <a:moveTo>
                    <a:pt x="50077" y="5595"/>
                  </a:moveTo>
                  <a:cubicBezTo>
                    <a:pt x="58790" y="11560"/>
                    <a:pt x="64000" y="21440"/>
                    <a:pt x="64000" y="32000"/>
                  </a:cubicBezTo>
                  <a:cubicBezTo>
                    <a:pt x="64000" y="42559"/>
                    <a:pt x="58790" y="52439"/>
                    <a:pt x="50077" y="58404"/>
                  </a:cubicBezTo>
                  <a:cubicBezTo>
                    <a:pt x="50077" y="58404"/>
                    <a:pt x="50077" y="58404"/>
                    <a:pt x="50076" y="58404"/>
                  </a:cubicBezTo>
                  <a:lnTo>
                    <a:pt x="50077" y="58405"/>
                  </a:lnTo>
                  <a:lnTo>
                    <a:pt x="50077" y="5595"/>
                  </a:lnTo>
                  <a:lnTo>
                    <a:pt x="50076" y="5595"/>
                  </a:lnTo>
                  <a:cubicBezTo>
                    <a:pt x="50077" y="5595"/>
                    <a:pt x="50077" y="5595"/>
                    <a:pt x="50077" y="5595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9461" name="Line 5"/>
            <p:cNvSpPr>
              <a:spLocks noChangeShapeType="1"/>
            </p:cNvSpPr>
            <p:nvPr/>
          </p:nvSpPr>
          <p:spPr bwMode="auto">
            <a:xfrm>
              <a:off x="864" y="960"/>
              <a:ext cx="460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1027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370013" y="301625"/>
            <a:ext cx="731361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0013" y="1827213"/>
            <a:ext cx="731361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9464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946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946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82B000-42F7-44EE-9F97-AEDE10B792BC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¡"/>
        <a:defRPr sz="29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5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itchFamily="2" charset="2"/>
        <a:buChar char="¡"/>
        <a:defRPr sz="2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19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-3238500" y="0"/>
            <a:ext cx="11925300" cy="3810000"/>
            <a:chOff x="-2040" y="0"/>
            <a:chExt cx="7512" cy="2400"/>
          </a:xfrm>
        </p:grpSpPr>
        <p:sp>
          <p:nvSpPr>
            <p:cNvPr id="19459" name="AutoShape 3"/>
            <p:cNvSpPr>
              <a:spLocks noChangeArrowheads="1"/>
            </p:cNvSpPr>
            <p:nvPr/>
          </p:nvSpPr>
          <p:spPr bwMode="auto">
            <a:xfrm>
              <a:off x="-2040" y="432"/>
              <a:ext cx="2592" cy="1968"/>
            </a:xfrm>
            <a:custGeom>
              <a:avLst/>
              <a:gdLst>
                <a:gd name="G0" fmla="+- 18296 0 0"/>
                <a:gd name="G1" fmla="+- -30880 0 0"/>
                <a:gd name="G2" fmla="+- 31512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296" y="5746"/>
                </a:cxn>
                <a:cxn ang="0">
                  <a:pos x="64000" y="32000"/>
                </a:cxn>
                <a:cxn ang="0">
                  <a:pos x="50296" y="58253"/>
                </a:cxn>
                <a:cxn ang="0">
                  <a:pos x="50296" y="58253"/>
                </a:cxn>
                <a:cxn ang="0">
                  <a:pos x="50295" y="58253"/>
                </a:cxn>
                <a:cxn ang="0">
                  <a:pos x="50296" y="58254"/>
                </a:cxn>
                <a:cxn ang="0">
                  <a:pos x="50296" y="5746"/>
                </a:cxn>
                <a:cxn ang="0">
                  <a:pos x="50295" y="5746"/>
                </a:cxn>
                <a:cxn ang="0">
                  <a:pos x="50296" y="5746"/>
                </a:cxn>
              </a:cxnLst>
              <a:rect l="T13" t="T15" r="T17" b="T19"/>
              <a:pathLst>
                <a:path w="64000" h="64000">
                  <a:moveTo>
                    <a:pt x="50296" y="5746"/>
                  </a:moveTo>
                  <a:cubicBezTo>
                    <a:pt x="58882" y="11730"/>
                    <a:pt x="64000" y="21534"/>
                    <a:pt x="64000" y="32000"/>
                  </a:cubicBezTo>
                  <a:cubicBezTo>
                    <a:pt x="64000" y="42465"/>
                    <a:pt x="58882" y="52269"/>
                    <a:pt x="50296" y="58253"/>
                  </a:cubicBezTo>
                  <a:cubicBezTo>
                    <a:pt x="50296" y="58253"/>
                    <a:pt x="50296" y="58253"/>
                    <a:pt x="50295" y="58253"/>
                  </a:cubicBezTo>
                  <a:lnTo>
                    <a:pt x="50296" y="58254"/>
                  </a:lnTo>
                  <a:lnTo>
                    <a:pt x="50296" y="5746"/>
                  </a:lnTo>
                  <a:lnTo>
                    <a:pt x="50295" y="5746"/>
                  </a:lnTo>
                  <a:cubicBezTo>
                    <a:pt x="50296" y="5746"/>
                    <a:pt x="50296" y="5746"/>
                    <a:pt x="50296" y="574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9460" name="AutoShape 4"/>
            <p:cNvSpPr>
              <a:spLocks noChangeArrowheads="1"/>
            </p:cNvSpPr>
            <p:nvPr/>
          </p:nvSpPr>
          <p:spPr bwMode="auto">
            <a:xfrm>
              <a:off x="-1528" y="0"/>
              <a:ext cx="1949" cy="1987"/>
            </a:xfrm>
            <a:custGeom>
              <a:avLst/>
              <a:gdLst>
                <a:gd name="G0" fmla="+- 18077 0 0"/>
                <a:gd name="G1" fmla="+- -30880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077" y="5595"/>
                </a:cxn>
                <a:cxn ang="0">
                  <a:pos x="64000" y="32000"/>
                </a:cxn>
                <a:cxn ang="0">
                  <a:pos x="50077" y="58404"/>
                </a:cxn>
                <a:cxn ang="0">
                  <a:pos x="50077" y="58404"/>
                </a:cxn>
                <a:cxn ang="0">
                  <a:pos x="50076" y="58404"/>
                </a:cxn>
                <a:cxn ang="0">
                  <a:pos x="50077" y="58405"/>
                </a:cxn>
                <a:cxn ang="0">
                  <a:pos x="50077" y="5595"/>
                </a:cxn>
                <a:cxn ang="0">
                  <a:pos x="50076" y="5595"/>
                </a:cxn>
                <a:cxn ang="0">
                  <a:pos x="50077" y="5595"/>
                </a:cxn>
              </a:cxnLst>
              <a:rect l="T13" t="T15" r="T17" b="T19"/>
              <a:pathLst>
                <a:path w="64000" h="64000">
                  <a:moveTo>
                    <a:pt x="50077" y="5595"/>
                  </a:moveTo>
                  <a:cubicBezTo>
                    <a:pt x="58790" y="11560"/>
                    <a:pt x="64000" y="21440"/>
                    <a:pt x="64000" y="32000"/>
                  </a:cubicBezTo>
                  <a:cubicBezTo>
                    <a:pt x="64000" y="42559"/>
                    <a:pt x="58790" y="52439"/>
                    <a:pt x="50077" y="58404"/>
                  </a:cubicBezTo>
                  <a:cubicBezTo>
                    <a:pt x="50077" y="58404"/>
                    <a:pt x="50077" y="58404"/>
                    <a:pt x="50076" y="58404"/>
                  </a:cubicBezTo>
                  <a:lnTo>
                    <a:pt x="50077" y="58405"/>
                  </a:lnTo>
                  <a:lnTo>
                    <a:pt x="50077" y="5595"/>
                  </a:lnTo>
                  <a:lnTo>
                    <a:pt x="50076" y="5595"/>
                  </a:lnTo>
                  <a:cubicBezTo>
                    <a:pt x="50077" y="5595"/>
                    <a:pt x="50077" y="5595"/>
                    <a:pt x="50077" y="5595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9461" name="Line 5"/>
            <p:cNvSpPr>
              <a:spLocks noChangeShapeType="1"/>
            </p:cNvSpPr>
            <p:nvPr/>
          </p:nvSpPr>
          <p:spPr bwMode="auto">
            <a:xfrm>
              <a:off x="864" y="960"/>
              <a:ext cx="460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1027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370013" y="301625"/>
            <a:ext cx="731361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0013" y="1827213"/>
            <a:ext cx="731361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9464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946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946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82B000-42F7-44EE-9F97-AEDE10B792BC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¡"/>
        <a:defRPr sz="29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5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itchFamily="2" charset="2"/>
        <a:buChar char="¡"/>
        <a:defRPr sz="2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19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6387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6388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6389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6391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  <p:grpSp>
          <p:nvGrpSpPr>
            <p:cNvPr id="4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16393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612" y="533"/>
                  </a:cxn>
                  <a:cxn ang="0">
                    <a:pos x="996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6394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6395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6396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6397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6398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6400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6401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6402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6403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6404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6405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6406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6410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4DF9EBA-DBD8-4695-A549-DB5AD3412569}" type="slidenum">
              <a:rPr lang="en-US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8.xml"/><Relationship Id="rId1" Type="http://schemas.openxmlformats.org/officeDocument/2006/relationships/themeOverride" Target="../theme/themeOverrid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8.xml"/><Relationship Id="rId1" Type="http://schemas.openxmlformats.org/officeDocument/2006/relationships/themeOverride" Target="../theme/themeOverride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8.xml"/><Relationship Id="rId1" Type="http://schemas.openxmlformats.org/officeDocument/2006/relationships/themeOverride" Target="../theme/themeOverrid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43000" y="762000"/>
            <a:ext cx="7772400" cy="1752600"/>
          </a:xfrm>
          <a:solidFill>
            <a:srgbClr val="FC64DB">
              <a:alpha val="51000"/>
            </a:srgbClr>
          </a:solidFill>
        </p:spPr>
        <p:txBody>
          <a:bodyPr/>
          <a:lstStyle/>
          <a:p>
            <a:pPr algn="ctr" eaLnBrk="1" hangingPunct="1"/>
            <a:r>
              <a:rPr lang="en-US" sz="2800" dirty="0" smtClean="0"/>
              <a:t>Cross-Border and Domestic Power Trade </a:t>
            </a:r>
            <a:br>
              <a:rPr lang="en-US" sz="2800" dirty="0" smtClean="0"/>
            </a:br>
            <a:r>
              <a:rPr lang="en-US" sz="2800" dirty="0" smtClean="0"/>
              <a:t>Nepal Perspective   </a:t>
            </a:r>
            <a:endParaRPr lang="en-US" sz="140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7239000" cy="1143000"/>
          </a:xfrm>
          <a:solidFill>
            <a:srgbClr val="FC64DB">
              <a:alpha val="68000"/>
            </a:srgbClr>
          </a:solidFill>
        </p:spPr>
        <p:txBody>
          <a:bodyPr/>
          <a:lstStyle/>
          <a:p>
            <a:pPr algn="ctr" eaLnBrk="1" hangingPunct="1"/>
            <a:r>
              <a:rPr lang="en-US" sz="2000" dirty="0" smtClean="0"/>
              <a:t>SAARC ENERGY CONFERENCE</a:t>
            </a:r>
          </a:p>
          <a:p>
            <a:pPr algn="ctr" eaLnBrk="1" hangingPunct="1"/>
            <a:r>
              <a:rPr lang="en-US" sz="2000" dirty="0" smtClean="0"/>
              <a:t>KATHMANDU, NEPAL</a:t>
            </a:r>
          </a:p>
          <a:p>
            <a:pPr algn="ctr" eaLnBrk="1" hangingPunct="1"/>
            <a:r>
              <a:rPr lang="en-US" sz="2000" dirty="0" smtClean="0"/>
              <a:t>2014</a:t>
            </a:r>
          </a:p>
          <a:p>
            <a:pPr algn="ctr" eaLnBrk="1" hangingPunct="1"/>
            <a:endParaRPr lang="en-US" sz="2000" dirty="0" smtClean="0"/>
          </a:p>
          <a:p>
            <a:pPr algn="ctr" eaLnBrk="1" hangingPunct="1"/>
            <a:r>
              <a:rPr lang="en-US" sz="2000" dirty="0" err="1" smtClean="0"/>
              <a:t>hitendra</a:t>
            </a:r>
            <a:r>
              <a:rPr lang="en-US" sz="2000" dirty="0" smtClean="0"/>
              <a:t> dev </a:t>
            </a:r>
            <a:r>
              <a:rPr lang="en-US" sz="2000" dirty="0" err="1" smtClean="0"/>
              <a:t>shakya</a:t>
            </a:r>
            <a:r>
              <a:rPr lang="en-US" sz="2000" dirty="0" smtClean="0"/>
              <a:t>, </a:t>
            </a:r>
          </a:p>
          <a:p>
            <a:pPr algn="ctr" eaLnBrk="1" hangingPunct="1"/>
            <a:r>
              <a:rPr lang="en-US" sz="2000" dirty="0" smtClean="0"/>
              <a:t>Director, Power Trade Department, </a:t>
            </a:r>
          </a:p>
          <a:p>
            <a:pPr algn="ctr" eaLnBrk="1" hangingPunct="1"/>
            <a:r>
              <a:rPr lang="en-US" sz="2000" dirty="0" smtClean="0"/>
              <a:t>Nepal Electricity Authority</a:t>
            </a:r>
            <a:endParaRPr lang="en-US" sz="1400" dirty="0" smtClean="0"/>
          </a:p>
        </p:txBody>
      </p:sp>
      <p:sp>
        <p:nvSpPr>
          <p:cNvPr id="307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5CA0BB1-E820-46DF-8D29-F09E5E73EB39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Average Purchase Cost of Energy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524000"/>
            <a:ext cx="7693025" cy="4418013"/>
          </a:xfrm>
        </p:spPr>
        <p:txBody>
          <a:bodyPr/>
          <a:lstStyle/>
          <a:p>
            <a:pPr>
              <a:buNone/>
            </a:pPr>
            <a:r>
              <a:rPr lang="en-US" sz="20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Annual Average price (2014)– NRs </a:t>
            </a:r>
            <a:r>
              <a:rPr lang="en-US" sz="2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6.6/unit</a:t>
            </a:r>
          </a:p>
          <a:p>
            <a:pPr>
              <a:buNone/>
            </a:pPr>
            <a:r>
              <a:rPr lang="en-US" sz="2000" dirty="0" smtClean="0">
                <a:solidFill>
                  <a:srgbClr val="0070C0"/>
                </a:solidFill>
                <a:latin typeface="+mj-lt"/>
              </a:rPr>
              <a:t>Major contributor to high price is </a:t>
            </a:r>
            <a:r>
              <a:rPr lang="en-US" sz="2000" dirty="0" err="1" smtClean="0">
                <a:solidFill>
                  <a:srgbClr val="0070C0"/>
                </a:solidFill>
                <a:latin typeface="+mj-lt"/>
              </a:rPr>
              <a:t>Khimti</a:t>
            </a:r>
            <a:r>
              <a:rPr lang="en-US" sz="2000" dirty="0" smtClean="0">
                <a:solidFill>
                  <a:srgbClr val="0070C0"/>
                </a:solidFill>
                <a:latin typeface="+mj-lt"/>
              </a:rPr>
              <a:t>, </a:t>
            </a:r>
            <a:r>
              <a:rPr lang="en-US" sz="2000" dirty="0" err="1" smtClean="0">
                <a:solidFill>
                  <a:srgbClr val="0070C0"/>
                </a:solidFill>
                <a:latin typeface="+mj-lt"/>
              </a:rPr>
              <a:t>Bhotekoshi</a:t>
            </a:r>
            <a:r>
              <a:rPr lang="en-US" sz="2000" dirty="0" smtClean="0">
                <a:solidFill>
                  <a:srgbClr val="0070C0"/>
                </a:solidFill>
                <a:latin typeface="+mj-lt"/>
              </a:rPr>
              <a:t> and </a:t>
            </a:r>
            <a:r>
              <a:rPr lang="en-US" sz="2000" dirty="0" err="1" smtClean="0">
                <a:solidFill>
                  <a:srgbClr val="0070C0"/>
                </a:solidFill>
                <a:latin typeface="+mj-lt"/>
              </a:rPr>
              <a:t>Chilime</a:t>
            </a:r>
            <a:r>
              <a:rPr lang="en-US" sz="2000" dirty="0" smtClean="0">
                <a:solidFill>
                  <a:srgbClr val="0070C0"/>
                </a:solidFill>
                <a:latin typeface="+mj-lt"/>
              </a:rPr>
              <a:t>. </a:t>
            </a:r>
          </a:p>
          <a:p>
            <a:pPr>
              <a:buNone/>
            </a:pPr>
            <a:endParaRPr lang="en-US" sz="2000" dirty="0" smtClean="0">
              <a:solidFill>
                <a:srgbClr val="0070C0"/>
              </a:solidFill>
              <a:latin typeface="+mj-lt"/>
            </a:endParaRPr>
          </a:p>
          <a:p>
            <a:pPr>
              <a:buNone/>
            </a:pPr>
            <a:r>
              <a:rPr lang="en-US" sz="2000" dirty="0" smtClean="0">
                <a:solidFill>
                  <a:srgbClr val="0070C0"/>
                </a:solidFill>
                <a:latin typeface="+mj-lt"/>
              </a:rPr>
              <a:t>These prices will be diluted with new IPPs</a:t>
            </a:r>
          </a:p>
          <a:p>
            <a:pPr>
              <a:buNone/>
            </a:pPr>
            <a:endParaRPr lang="en-US" sz="2000" dirty="0" smtClean="0">
              <a:solidFill>
                <a:srgbClr val="0070C0"/>
              </a:solidFill>
              <a:latin typeface="+mj-lt"/>
            </a:endParaRPr>
          </a:p>
          <a:p>
            <a:pPr>
              <a:buNone/>
            </a:pPr>
            <a:r>
              <a:rPr lang="en-US" sz="2000" u="sng" dirty="0" smtClean="0">
                <a:solidFill>
                  <a:srgbClr val="0070C0"/>
                </a:solidFill>
                <a:latin typeface="+mj-lt"/>
              </a:rPr>
              <a:t>Without </a:t>
            </a:r>
            <a:r>
              <a:rPr lang="en-US" sz="2000" u="sng" dirty="0" err="1" smtClean="0">
                <a:solidFill>
                  <a:srgbClr val="0070C0"/>
                </a:solidFill>
                <a:latin typeface="+mj-lt"/>
              </a:rPr>
              <a:t>Khimti</a:t>
            </a:r>
            <a:r>
              <a:rPr lang="en-US" sz="2000" u="sng" dirty="0" smtClean="0">
                <a:solidFill>
                  <a:srgbClr val="0070C0"/>
                </a:solidFill>
                <a:latin typeface="+mj-lt"/>
              </a:rPr>
              <a:t>, </a:t>
            </a:r>
            <a:r>
              <a:rPr lang="en-US" sz="2000" u="sng" dirty="0" err="1" smtClean="0">
                <a:solidFill>
                  <a:srgbClr val="0070C0"/>
                </a:solidFill>
                <a:latin typeface="+mj-lt"/>
              </a:rPr>
              <a:t>Bhotekoshi</a:t>
            </a:r>
            <a:r>
              <a:rPr lang="en-US" sz="2000" u="sng" dirty="0" smtClean="0">
                <a:solidFill>
                  <a:srgbClr val="0070C0"/>
                </a:solidFill>
                <a:latin typeface="+mj-lt"/>
              </a:rPr>
              <a:t> and </a:t>
            </a:r>
            <a:r>
              <a:rPr lang="en-US" sz="2000" u="sng" dirty="0" err="1" smtClean="0">
                <a:solidFill>
                  <a:srgbClr val="0070C0"/>
                </a:solidFill>
                <a:latin typeface="+mj-lt"/>
              </a:rPr>
              <a:t>Chilime</a:t>
            </a:r>
            <a:r>
              <a:rPr lang="en-US" sz="2000" u="sng" dirty="0" smtClean="0">
                <a:solidFill>
                  <a:srgbClr val="0070C0"/>
                </a:solidFill>
                <a:latin typeface="+mj-lt"/>
              </a:rPr>
              <a:t>,</a:t>
            </a:r>
          </a:p>
          <a:p>
            <a:r>
              <a:rPr lang="en-US" sz="2000" dirty="0" smtClean="0">
                <a:solidFill>
                  <a:srgbClr val="0070C0"/>
                </a:solidFill>
                <a:latin typeface="+mj-lt"/>
              </a:rPr>
              <a:t>Energy price – NRs </a:t>
            </a:r>
            <a:r>
              <a:rPr lang="en-US" sz="2000" b="1" dirty="0" smtClean="0">
                <a:latin typeface="+mj-lt"/>
              </a:rPr>
              <a:t>6.18/unit </a:t>
            </a:r>
            <a:r>
              <a:rPr lang="en-US" sz="2000" dirty="0" smtClean="0">
                <a:solidFill>
                  <a:srgbClr val="0070C0"/>
                </a:solidFill>
                <a:latin typeface="+mj-lt"/>
              </a:rPr>
              <a:t>(Dry) and NRs </a:t>
            </a:r>
            <a:r>
              <a:rPr lang="en-US" sz="2000" b="1" dirty="0" smtClean="0">
                <a:latin typeface="+mj-lt"/>
              </a:rPr>
              <a:t>4.12/unit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smtClean="0">
                <a:solidFill>
                  <a:srgbClr val="0070C0"/>
                </a:solidFill>
                <a:latin typeface="+mj-lt"/>
              </a:rPr>
              <a:t>(Wet)</a:t>
            </a:r>
          </a:p>
          <a:p>
            <a:r>
              <a:rPr lang="en-US" sz="2000" dirty="0" smtClean="0">
                <a:solidFill>
                  <a:srgbClr val="0070C0"/>
                </a:solidFill>
                <a:latin typeface="+mj-lt"/>
              </a:rPr>
              <a:t>Average annual energy price – NRs </a:t>
            </a:r>
            <a:r>
              <a:rPr lang="en-US" sz="2000" b="1" dirty="0" smtClean="0">
                <a:latin typeface="+mj-lt"/>
              </a:rPr>
              <a:t>4.55/unit ( ~ IRs 3.0 )</a:t>
            </a:r>
          </a:p>
          <a:p>
            <a:endParaRPr lang="en-US" sz="2000" b="1" dirty="0" smtClean="0">
              <a:latin typeface="+mj-lt"/>
            </a:endParaRPr>
          </a:p>
          <a:p>
            <a:r>
              <a:rPr lang="en-US" sz="2000" dirty="0" err="1" smtClean="0">
                <a:solidFill>
                  <a:srgbClr val="0070C0"/>
                </a:solidFill>
                <a:latin typeface="+mj-lt"/>
              </a:rPr>
              <a:t>Khimti</a:t>
            </a:r>
            <a:r>
              <a:rPr lang="en-US" sz="2000" dirty="0" smtClean="0">
                <a:solidFill>
                  <a:srgbClr val="0070C0"/>
                </a:solidFill>
                <a:latin typeface="+mj-lt"/>
              </a:rPr>
              <a:t> PPA will mature in 5 years, </a:t>
            </a:r>
            <a:r>
              <a:rPr lang="en-US" sz="2000" dirty="0" err="1" smtClean="0">
                <a:solidFill>
                  <a:srgbClr val="0070C0"/>
                </a:solidFill>
                <a:latin typeface="+mj-lt"/>
              </a:rPr>
              <a:t>Bhotekoshi</a:t>
            </a:r>
            <a:r>
              <a:rPr lang="en-US" sz="2000" dirty="0" smtClean="0">
                <a:solidFill>
                  <a:srgbClr val="0070C0"/>
                </a:solidFill>
                <a:latin typeface="+mj-lt"/>
              </a:rPr>
              <a:t>  in 10 years, </a:t>
            </a:r>
            <a:r>
              <a:rPr lang="en-US" sz="2000" dirty="0" err="1" smtClean="0">
                <a:solidFill>
                  <a:srgbClr val="0070C0"/>
                </a:solidFill>
                <a:latin typeface="+mj-lt"/>
              </a:rPr>
              <a:t>Chilime</a:t>
            </a:r>
            <a:r>
              <a:rPr lang="en-US" sz="2000" dirty="0" smtClean="0">
                <a:solidFill>
                  <a:srgbClr val="0070C0"/>
                </a:solidFill>
                <a:latin typeface="+mj-lt"/>
              </a:rPr>
              <a:t> rate will flatten in 4 years.</a:t>
            </a:r>
          </a:p>
          <a:p>
            <a:r>
              <a:rPr lang="en-US" sz="2000" dirty="0" smtClean="0">
                <a:solidFill>
                  <a:srgbClr val="0070C0"/>
                </a:solidFill>
              </a:rPr>
              <a:t>After 10 years, </a:t>
            </a:r>
            <a:r>
              <a:rPr lang="en-US" sz="2000" b="1" u="sng" dirty="0" smtClean="0">
                <a:solidFill>
                  <a:srgbClr val="0070C0"/>
                </a:solidFill>
              </a:rPr>
              <a:t>relative</a:t>
            </a:r>
            <a:r>
              <a:rPr lang="en-US" sz="2000" dirty="0" smtClean="0">
                <a:solidFill>
                  <a:srgbClr val="0070C0"/>
                </a:solidFill>
              </a:rPr>
              <a:t> price should be less.</a:t>
            </a:r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E3D37-E3CE-491E-A15C-57FF240F4DD5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10</a:t>
            </a:fld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685800" y="301625"/>
            <a:ext cx="8458200" cy="841375"/>
          </a:xfrm>
        </p:spPr>
        <p:txBody>
          <a:bodyPr/>
          <a:lstStyle/>
          <a:p>
            <a:pPr eaLnBrk="1" hangingPunct="1"/>
            <a:r>
              <a:rPr lang="en-US" sz="2800" dirty="0" smtClean="0"/>
              <a:t>Daily Load Curve (</a:t>
            </a:r>
            <a:r>
              <a:rPr lang="en-US" sz="1800" dirty="0" smtClean="0"/>
              <a:t>2012</a:t>
            </a:r>
            <a:r>
              <a:rPr lang="en-US" sz="2800" dirty="0" smtClean="0"/>
              <a:t>) – with Load Factor of ~ 50%  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2" cstate="print"/>
          <a:srcRect t="9486"/>
          <a:stretch>
            <a:fillRect/>
          </a:stretch>
        </p:blipFill>
        <p:spPr bwMode="auto">
          <a:xfrm>
            <a:off x="762000" y="1219200"/>
            <a:ext cx="8067258" cy="516731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14341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8F1D074-B000-4908-8862-5434067B00BD}" type="slidenum">
              <a:rPr lang="en-US" smtClean="0">
                <a:solidFill>
                  <a:srgbClr val="000000"/>
                </a:solidFill>
              </a:rPr>
              <a:pPr/>
              <a:t>11</a:t>
            </a:fld>
            <a:endParaRPr lang="en-US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8153400" cy="1143000"/>
          </a:xfrm>
        </p:spPr>
        <p:txBody>
          <a:bodyPr/>
          <a:lstStyle/>
          <a:p>
            <a:pPr eaLnBrk="1" hangingPunct="1"/>
            <a:r>
              <a:rPr lang="en-US" sz="2800" dirty="0" smtClean="0"/>
              <a:t>Himalayan River based ROR/PROR  type projects </a:t>
            </a:r>
            <a:br>
              <a:rPr lang="en-US" sz="2800" dirty="0" smtClean="0"/>
            </a:br>
            <a:endParaRPr lang="en-US" sz="3200" dirty="0" smtClean="0"/>
          </a:p>
        </p:txBody>
      </p:sp>
      <p:pic>
        <p:nvPicPr>
          <p:cNvPr id="1638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81000" y="1600200"/>
            <a:ext cx="8458200" cy="4011105"/>
          </a:xfrm>
          <a:noFill/>
          <a:ln>
            <a:solidFill>
              <a:schemeClr val="tx1"/>
            </a:solidFill>
          </a:ln>
        </p:spPr>
      </p:pic>
      <p:sp>
        <p:nvSpPr>
          <p:cNvPr id="16389" name="TextBox 10"/>
          <p:cNvSpPr txBox="1">
            <a:spLocks noChangeArrowheads="1"/>
          </p:cNvSpPr>
          <p:nvPr/>
        </p:nvSpPr>
        <p:spPr bwMode="auto">
          <a:xfrm>
            <a:off x="381000" y="5943600"/>
            <a:ext cx="8763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</a:rPr>
              <a:t>Typical Capacity </a:t>
            </a:r>
            <a:r>
              <a:rPr lang="en-US" sz="2000" b="1" dirty="0">
                <a:solidFill>
                  <a:srgbClr val="0070C0"/>
                </a:solidFill>
              </a:rPr>
              <a:t>curve for </a:t>
            </a:r>
            <a:r>
              <a:rPr lang="en-US" sz="2000" b="1" dirty="0" smtClean="0">
                <a:solidFill>
                  <a:srgbClr val="0070C0"/>
                </a:solidFill>
              </a:rPr>
              <a:t>a Project designed </a:t>
            </a:r>
            <a:r>
              <a:rPr lang="en-US" sz="2000" b="1" dirty="0">
                <a:solidFill>
                  <a:srgbClr val="0070C0"/>
                </a:solidFill>
              </a:rPr>
              <a:t>at </a:t>
            </a:r>
            <a:r>
              <a:rPr lang="en-US" sz="2000" b="1" dirty="0" smtClean="0">
                <a:solidFill>
                  <a:srgbClr val="0070C0"/>
                </a:solidFill>
              </a:rPr>
              <a:t>Q40</a:t>
            </a:r>
            <a:endParaRPr lang="en-US" sz="2000" b="1" dirty="0">
              <a:solidFill>
                <a:srgbClr val="0070C0"/>
              </a:solidFill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16396" name="Slide Number Placeholder 1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081F24C-0B88-41F1-A85A-D829C86EEFF2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8" name="Right Arrow 7"/>
          <p:cNvSpPr/>
          <p:nvPr/>
        </p:nvSpPr>
        <p:spPr bwMode="auto">
          <a:xfrm rot="10800000">
            <a:off x="914400" y="2057400"/>
            <a:ext cx="6934200" cy="2286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FF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762000" y="304800"/>
            <a:ext cx="8229600" cy="1143000"/>
          </a:xfrm>
        </p:spPr>
        <p:txBody>
          <a:bodyPr/>
          <a:lstStyle/>
          <a:p>
            <a:pPr eaLnBrk="1" hangingPunct="1"/>
            <a:r>
              <a:rPr lang="en-US" sz="2800" dirty="0" smtClean="0"/>
              <a:t>Himalayan River based ROR/PROR  type projects and Electricity Market integration</a:t>
            </a:r>
            <a:endParaRPr lang="en-US" sz="3200" dirty="0" smtClean="0"/>
          </a:p>
        </p:txBody>
      </p:sp>
      <p:pic>
        <p:nvPicPr>
          <p:cNvPr id="66563" name="Picture 3"/>
          <p:cNvPicPr>
            <a:picLocks noChangeAspect="1" noChangeArrowheads="1"/>
          </p:cNvPicPr>
          <p:nvPr/>
        </p:nvPicPr>
        <p:blipFill>
          <a:blip r:embed="rId2" cstate="print"/>
          <a:srcRect r="17903"/>
          <a:stretch>
            <a:fillRect/>
          </a:stretch>
        </p:blipFill>
        <p:spPr bwMode="auto">
          <a:xfrm>
            <a:off x="381000" y="1447799"/>
            <a:ext cx="7194108" cy="513387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sp>
        <p:nvSpPr>
          <p:cNvPr id="16390" name="Freeform 12"/>
          <p:cNvSpPr>
            <a:spLocks/>
          </p:cNvSpPr>
          <p:nvPr/>
        </p:nvSpPr>
        <p:spPr bwMode="auto">
          <a:xfrm>
            <a:off x="4876800" y="3886200"/>
            <a:ext cx="1981200" cy="914400"/>
          </a:xfrm>
          <a:custGeom>
            <a:avLst/>
            <a:gdLst>
              <a:gd name="T0" fmla="*/ 0 w 1181100"/>
              <a:gd name="T1" fmla="*/ 0 h 704850"/>
              <a:gd name="T2" fmla="*/ 1181100 w 1181100"/>
              <a:gd name="T3" fmla="*/ 19050 h 704850"/>
              <a:gd name="T4" fmla="*/ 952500 w 1181100"/>
              <a:gd name="T5" fmla="*/ 495300 h 704850"/>
              <a:gd name="T6" fmla="*/ 647700 w 1181100"/>
              <a:gd name="T7" fmla="*/ 704850 h 704850"/>
              <a:gd name="T8" fmla="*/ 361950 w 1181100"/>
              <a:gd name="T9" fmla="*/ 571500 h 704850"/>
              <a:gd name="T10" fmla="*/ 152400 w 1181100"/>
              <a:gd name="T11" fmla="*/ 266700 h 704850"/>
              <a:gd name="T12" fmla="*/ 0 w 1181100"/>
              <a:gd name="T13" fmla="*/ 0 h 70485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81100"/>
              <a:gd name="T22" fmla="*/ 0 h 704850"/>
              <a:gd name="T23" fmla="*/ 1181100 w 1181100"/>
              <a:gd name="T24" fmla="*/ 704850 h 70485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81100" h="704850">
                <a:moveTo>
                  <a:pt x="0" y="0"/>
                </a:moveTo>
                <a:lnTo>
                  <a:pt x="1181100" y="19050"/>
                </a:lnTo>
                <a:lnTo>
                  <a:pt x="952500" y="495300"/>
                </a:lnTo>
                <a:lnTo>
                  <a:pt x="647700" y="704850"/>
                </a:lnTo>
                <a:lnTo>
                  <a:pt x="361950" y="571500"/>
                </a:lnTo>
                <a:lnTo>
                  <a:pt x="152400" y="2667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392" name="Freeform 16"/>
          <p:cNvSpPr>
            <a:spLocks/>
          </p:cNvSpPr>
          <p:nvPr/>
        </p:nvSpPr>
        <p:spPr bwMode="auto">
          <a:xfrm>
            <a:off x="1371600" y="2133600"/>
            <a:ext cx="2971800" cy="685800"/>
          </a:xfrm>
          <a:custGeom>
            <a:avLst/>
            <a:gdLst>
              <a:gd name="T0" fmla="*/ 0 w 1886857"/>
              <a:gd name="T1" fmla="*/ 0 h 609600"/>
              <a:gd name="T2" fmla="*/ 0 w 1886857"/>
              <a:gd name="T3" fmla="*/ 609600 h 609600"/>
              <a:gd name="T4" fmla="*/ 1880517 w 1886857"/>
              <a:gd name="T5" fmla="*/ 609600 h 609600"/>
              <a:gd name="T6" fmla="*/ 1591208 w 1886857"/>
              <a:gd name="T7" fmla="*/ 29028 h 609600"/>
              <a:gd name="T8" fmla="*/ 0 w 1886857"/>
              <a:gd name="T9" fmla="*/ 0 h 609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86857"/>
              <a:gd name="T16" fmla="*/ 0 h 609600"/>
              <a:gd name="T17" fmla="*/ 1886857 w 1886857"/>
              <a:gd name="T18" fmla="*/ 609600 h 609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86857" h="609600">
                <a:moveTo>
                  <a:pt x="0" y="0"/>
                </a:moveTo>
                <a:lnTo>
                  <a:pt x="0" y="609600"/>
                </a:lnTo>
                <a:lnTo>
                  <a:pt x="1886857" y="609600"/>
                </a:lnTo>
                <a:lnTo>
                  <a:pt x="1596572" y="29028"/>
                </a:lnTo>
                <a:lnTo>
                  <a:pt x="0" y="0"/>
                </a:lnTo>
                <a:close/>
              </a:path>
            </a:pathLst>
          </a:custGeom>
          <a:solidFill>
            <a:srgbClr val="7030A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1524000" y="2209800"/>
            <a:ext cx="2347117" cy="3693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 smtClean="0"/>
              <a:t>Export – 6 months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6172200" y="4038600"/>
            <a:ext cx="1295400" cy="64633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200" b="1" dirty="0"/>
              <a:t>Reservoir/</a:t>
            </a:r>
          </a:p>
          <a:p>
            <a:pPr>
              <a:defRPr/>
            </a:pPr>
            <a:r>
              <a:rPr lang="en-US" sz="1200" b="1" dirty="0" smtClean="0"/>
              <a:t>PROR / PSP</a:t>
            </a:r>
            <a:r>
              <a:rPr lang="en-US" sz="1200" b="1" dirty="0"/>
              <a:t>/ Fuel</a:t>
            </a:r>
          </a:p>
        </p:txBody>
      </p:sp>
      <p:sp>
        <p:nvSpPr>
          <p:cNvPr id="16396" name="Slide Number Placeholder 1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081F24C-0B88-41F1-A85A-D829C86EEFF2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14" name="Freeform 13"/>
          <p:cNvSpPr/>
          <p:nvPr/>
        </p:nvSpPr>
        <p:spPr bwMode="auto">
          <a:xfrm>
            <a:off x="4343400" y="2819400"/>
            <a:ext cx="3078480" cy="1082040"/>
          </a:xfrm>
          <a:custGeom>
            <a:avLst/>
            <a:gdLst>
              <a:gd name="connsiteX0" fmla="*/ 167640 w 3078480"/>
              <a:gd name="connsiteY0" fmla="*/ 213360 h 1082040"/>
              <a:gd name="connsiteX1" fmla="*/ 548640 w 3078480"/>
              <a:gd name="connsiteY1" fmla="*/ 1082040 h 1082040"/>
              <a:gd name="connsiteX2" fmla="*/ 2529840 w 3078480"/>
              <a:gd name="connsiteY2" fmla="*/ 1066800 h 1082040"/>
              <a:gd name="connsiteX3" fmla="*/ 2987040 w 3078480"/>
              <a:gd name="connsiteY3" fmla="*/ 213360 h 1082040"/>
              <a:gd name="connsiteX4" fmla="*/ 3078480 w 3078480"/>
              <a:gd name="connsiteY4" fmla="*/ 0 h 1082040"/>
              <a:gd name="connsiteX5" fmla="*/ 0 w 3078480"/>
              <a:gd name="connsiteY5" fmla="*/ 15240 h 1082040"/>
              <a:gd name="connsiteX6" fmla="*/ 167640 w 3078480"/>
              <a:gd name="connsiteY6" fmla="*/ 213360 h 1082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78480" h="1082040">
                <a:moveTo>
                  <a:pt x="167640" y="213360"/>
                </a:moveTo>
                <a:lnTo>
                  <a:pt x="548640" y="1082040"/>
                </a:lnTo>
                <a:lnTo>
                  <a:pt x="2529840" y="1066800"/>
                </a:lnTo>
                <a:lnTo>
                  <a:pt x="2987040" y="213360"/>
                </a:lnTo>
                <a:lnTo>
                  <a:pt x="3078480" y="0"/>
                </a:lnTo>
                <a:lnTo>
                  <a:pt x="0" y="15240"/>
                </a:lnTo>
                <a:lnTo>
                  <a:pt x="167640" y="213360"/>
                </a:lnTo>
                <a:close/>
              </a:path>
            </a:pathLst>
          </a:custGeom>
          <a:solidFill>
            <a:srgbClr val="92D050">
              <a:alpha val="71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53000" y="2667000"/>
            <a:ext cx="1096775" cy="369332"/>
          </a:xfrm>
          <a:prstGeom prst="rect">
            <a:avLst/>
          </a:prstGeom>
          <a:solidFill>
            <a:schemeClr val="accent5">
              <a:lumMod val="40000"/>
              <a:lumOff val="60000"/>
              <a:alpha val="56000"/>
            </a:schemeClr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/>
              <a:t>Import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676400" y="1676400"/>
            <a:ext cx="4453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Annual variation and adjustment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76400" y="5410200"/>
            <a:ext cx="477432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Scenario &gt;&gt; Export = Import, Net zero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762000" y="304800"/>
            <a:ext cx="8229600" cy="1143000"/>
          </a:xfrm>
        </p:spPr>
        <p:txBody>
          <a:bodyPr/>
          <a:lstStyle/>
          <a:p>
            <a:pPr eaLnBrk="1" hangingPunct="1"/>
            <a:r>
              <a:rPr lang="en-US" sz="2800" dirty="0" smtClean="0"/>
              <a:t>Hydro-projects and Electricity Market integration – </a:t>
            </a:r>
            <a:r>
              <a:rPr lang="en-US" sz="2800" b="1" dirty="0" smtClean="0"/>
              <a:t>Higher Generation </a:t>
            </a:r>
            <a:r>
              <a:rPr lang="en-US" sz="2800" dirty="0" smtClean="0"/>
              <a:t>scenario</a:t>
            </a:r>
            <a:endParaRPr lang="en-US" sz="3200" dirty="0" smtClean="0"/>
          </a:p>
        </p:txBody>
      </p:sp>
      <p:pic>
        <p:nvPicPr>
          <p:cNvPr id="66563" name="Picture 3"/>
          <p:cNvPicPr>
            <a:picLocks noChangeAspect="1" noChangeArrowheads="1"/>
          </p:cNvPicPr>
          <p:nvPr/>
        </p:nvPicPr>
        <p:blipFill>
          <a:blip r:embed="rId2" cstate="print"/>
          <a:srcRect r="17903"/>
          <a:stretch>
            <a:fillRect/>
          </a:stretch>
        </p:blipFill>
        <p:spPr bwMode="auto">
          <a:xfrm>
            <a:off x="381000" y="1447799"/>
            <a:ext cx="7194108" cy="513387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sp>
        <p:nvSpPr>
          <p:cNvPr id="16390" name="Freeform 12"/>
          <p:cNvSpPr>
            <a:spLocks/>
          </p:cNvSpPr>
          <p:nvPr/>
        </p:nvSpPr>
        <p:spPr bwMode="auto">
          <a:xfrm>
            <a:off x="4876800" y="3810000"/>
            <a:ext cx="1981200" cy="990600"/>
          </a:xfrm>
          <a:custGeom>
            <a:avLst/>
            <a:gdLst>
              <a:gd name="T0" fmla="*/ 0 w 1181100"/>
              <a:gd name="T1" fmla="*/ 0 h 704850"/>
              <a:gd name="T2" fmla="*/ 1181100 w 1181100"/>
              <a:gd name="T3" fmla="*/ 19050 h 704850"/>
              <a:gd name="T4" fmla="*/ 952500 w 1181100"/>
              <a:gd name="T5" fmla="*/ 495300 h 704850"/>
              <a:gd name="T6" fmla="*/ 647700 w 1181100"/>
              <a:gd name="T7" fmla="*/ 704850 h 704850"/>
              <a:gd name="T8" fmla="*/ 361950 w 1181100"/>
              <a:gd name="T9" fmla="*/ 571500 h 704850"/>
              <a:gd name="T10" fmla="*/ 152400 w 1181100"/>
              <a:gd name="T11" fmla="*/ 266700 h 704850"/>
              <a:gd name="T12" fmla="*/ 0 w 1181100"/>
              <a:gd name="T13" fmla="*/ 0 h 70485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81100"/>
              <a:gd name="T22" fmla="*/ 0 h 704850"/>
              <a:gd name="T23" fmla="*/ 1181100 w 1181100"/>
              <a:gd name="T24" fmla="*/ 704850 h 70485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81100" h="704850">
                <a:moveTo>
                  <a:pt x="0" y="0"/>
                </a:moveTo>
                <a:lnTo>
                  <a:pt x="1181100" y="19050"/>
                </a:lnTo>
                <a:lnTo>
                  <a:pt x="952500" y="495300"/>
                </a:lnTo>
                <a:lnTo>
                  <a:pt x="647700" y="704850"/>
                </a:lnTo>
                <a:lnTo>
                  <a:pt x="361950" y="571500"/>
                </a:lnTo>
                <a:lnTo>
                  <a:pt x="152400" y="26670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1524000" y="2209800"/>
            <a:ext cx="2347117" cy="3693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 smtClean="0"/>
              <a:t>Export – 8 months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0200" y="4876800"/>
            <a:ext cx="1295400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200" b="1" dirty="0"/>
              <a:t>Reservoir/</a:t>
            </a:r>
          </a:p>
          <a:p>
            <a:pPr>
              <a:defRPr/>
            </a:pPr>
            <a:r>
              <a:rPr lang="en-US" sz="1200" b="1" dirty="0" smtClean="0"/>
              <a:t>PROR / PSP</a:t>
            </a:r>
            <a:r>
              <a:rPr lang="en-US" sz="1200" b="1" dirty="0"/>
              <a:t>/ Fuel</a:t>
            </a:r>
          </a:p>
        </p:txBody>
      </p:sp>
      <p:sp>
        <p:nvSpPr>
          <p:cNvPr id="16396" name="Slide Number Placeholder 1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081F24C-0B88-41F1-A85A-D829C86EEFF2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15" name="TextBox 14"/>
          <p:cNvSpPr txBox="1"/>
          <p:nvPr/>
        </p:nvSpPr>
        <p:spPr>
          <a:xfrm>
            <a:off x="1676400" y="1676400"/>
            <a:ext cx="4453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Annual variation and adjustment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12" name="Freeform 11"/>
          <p:cNvSpPr/>
          <p:nvPr/>
        </p:nvSpPr>
        <p:spPr bwMode="auto">
          <a:xfrm>
            <a:off x="1386840" y="2133600"/>
            <a:ext cx="3489960" cy="1737360"/>
          </a:xfrm>
          <a:custGeom>
            <a:avLst/>
            <a:gdLst>
              <a:gd name="connsiteX0" fmla="*/ 0 w 3489960"/>
              <a:gd name="connsiteY0" fmla="*/ 15240 h 1737360"/>
              <a:gd name="connsiteX1" fmla="*/ 0 w 3489960"/>
              <a:gd name="connsiteY1" fmla="*/ 1722120 h 1737360"/>
              <a:gd name="connsiteX2" fmla="*/ 3459480 w 3489960"/>
              <a:gd name="connsiteY2" fmla="*/ 1737360 h 1737360"/>
              <a:gd name="connsiteX3" fmla="*/ 3489960 w 3489960"/>
              <a:gd name="connsiteY3" fmla="*/ 0 h 1737360"/>
              <a:gd name="connsiteX4" fmla="*/ 0 w 3489960"/>
              <a:gd name="connsiteY4" fmla="*/ 15240 h 173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89960" h="1737360">
                <a:moveTo>
                  <a:pt x="0" y="15240"/>
                </a:moveTo>
                <a:lnTo>
                  <a:pt x="0" y="1722120"/>
                </a:lnTo>
                <a:lnTo>
                  <a:pt x="3459480" y="1737360"/>
                </a:lnTo>
                <a:lnTo>
                  <a:pt x="3489960" y="0"/>
                </a:lnTo>
                <a:lnTo>
                  <a:pt x="0" y="15240"/>
                </a:lnTo>
                <a:close/>
              </a:path>
            </a:pathLst>
          </a:custGeom>
          <a:solidFill>
            <a:schemeClr val="accent1">
              <a:alpha val="3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16" name="Freeform 15"/>
          <p:cNvSpPr/>
          <p:nvPr/>
        </p:nvSpPr>
        <p:spPr bwMode="auto">
          <a:xfrm>
            <a:off x="6827520" y="3413760"/>
            <a:ext cx="411480" cy="502920"/>
          </a:xfrm>
          <a:custGeom>
            <a:avLst/>
            <a:gdLst>
              <a:gd name="connsiteX0" fmla="*/ 0 w 411480"/>
              <a:gd name="connsiteY0" fmla="*/ 30480 h 502920"/>
              <a:gd name="connsiteX1" fmla="*/ 15240 w 411480"/>
              <a:gd name="connsiteY1" fmla="*/ 502920 h 502920"/>
              <a:gd name="connsiteX2" fmla="*/ 396240 w 411480"/>
              <a:gd name="connsiteY2" fmla="*/ 502920 h 502920"/>
              <a:gd name="connsiteX3" fmla="*/ 411480 w 411480"/>
              <a:gd name="connsiteY3" fmla="*/ 0 h 502920"/>
              <a:gd name="connsiteX4" fmla="*/ 0 w 411480"/>
              <a:gd name="connsiteY4" fmla="*/ 30480 h 502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1480" h="502920">
                <a:moveTo>
                  <a:pt x="0" y="30480"/>
                </a:moveTo>
                <a:lnTo>
                  <a:pt x="15240" y="502920"/>
                </a:lnTo>
                <a:lnTo>
                  <a:pt x="396240" y="502920"/>
                </a:lnTo>
                <a:lnTo>
                  <a:pt x="411480" y="0"/>
                </a:lnTo>
                <a:lnTo>
                  <a:pt x="0" y="30480"/>
                </a:lnTo>
                <a:close/>
              </a:path>
            </a:pathLst>
          </a:custGeom>
          <a:solidFill>
            <a:schemeClr val="accent1">
              <a:alpha val="39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17" name="Freeform 16"/>
          <p:cNvSpPr/>
          <p:nvPr/>
        </p:nvSpPr>
        <p:spPr bwMode="auto">
          <a:xfrm>
            <a:off x="3931920" y="2118360"/>
            <a:ext cx="944880" cy="1813560"/>
          </a:xfrm>
          <a:custGeom>
            <a:avLst/>
            <a:gdLst>
              <a:gd name="connsiteX0" fmla="*/ 0 w 944880"/>
              <a:gd name="connsiteY0" fmla="*/ 30480 h 1813560"/>
              <a:gd name="connsiteX1" fmla="*/ 0 w 944880"/>
              <a:gd name="connsiteY1" fmla="*/ 30480 h 1813560"/>
              <a:gd name="connsiteX2" fmla="*/ 137160 w 944880"/>
              <a:gd name="connsiteY2" fmla="*/ 167640 h 1813560"/>
              <a:gd name="connsiteX3" fmla="*/ 198120 w 944880"/>
              <a:gd name="connsiteY3" fmla="*/ 228600 h 1813560"/>
              <a:gd name="connsiteX4" fmla="*/ 243840 w 944880"/>
              <a:gd name="connsiteY4" fmla="*/ 304800 h 1813560"/>
              <a:gd name="connsiteX5" fmla="*/ 320040 w 944880"/>
              <a:gd name="connsiteY5" fmla="*/ 365760 h 1813560"/>
              <a:gd name="connsiteX6" fmla="*/ 441960 w 944880"/>
              <a:gd name="connsiteY6" fmla="*/ 548640 h 1813560"/>
              <a:gd name="connsiteX7" fmla="*/ 533400 w 944880"/>
              <a:gd name="connsiteY7" fmla="*/ 655320 h 1813560"/>
              <a:gd name="connsiteX8" fmla="*/ 594360 w 944880"/>
              <a:gd name="connsiteY8" fmla="*/ 731520 h 1813560"/>
              <a:gd name="connsiteX9" fmla="*/ 609600 w 944880"/>
              <a:gd name="connsiteY9" fmla="*/ 807720 h 1813560"/>
              <a:gd name="connsiteX10" fmla="*/ 624840 w 944880"/>
              <a:gd name="connsiteY10" fmla="*/ 853440 h 1813560"/>
              <a:gd name="connsiteX11" fmla="*/ 685800 w 944880"/>
              <a:gd name="connsiteY11" fmla="*/ 1005840 h 1813560"/>
              <a:gd name="connsiteX12" fmla="*/ 716280 w 944880"/>
              <a:gd name="connsiteY12" fmla="*/ 1066800 h 1813560"/>
              <a:gd name="connsiteX13" fmla="*/ 731520 w 944880"/>
              <a:gd name="connsiteY13" fmla="*/ 1127760 h 1813560"/>
              <a:gd name="connsiteX14" fmla="*/ 792480 w 944880"/>
              <a:gd name="connsiteY14" fmla="*/ 1234440 h 1813560"/>
              <a:gd name="connsiteX15" fmla="*/ 807720 w 944880"/>
              <a:gd name="connsiteY15" fmla="*/ 1280160 h 1813560"/>
              <a:gd name="connsiteX16" fmla="*/ 944880 w 944880"/>
              <a:gd name="connsiteY16" fmla="*/ 1813560 h 1813560"/>
              <a:gd name="connsiteX17" fmla="*/ 944880 w 944880"/>
              <a:gd name="connsiteY17" fmla="*/ 0 h 1813560"/>
              <a:gd name="connsiteX18" fmla="*/ 0 w 944880"/>
              <a:gd name="connsiteY18" fmla="*/ 30480 h 1813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44880" h="1813560">
                <a:moveTo>
                  <a:pt x="0" y="30480"/>
                </a:moveTo>
                <a:lnTo>
                  <a:pt x="0" y="30480"/>
                </a:lnTo>
                <a:cubicBezTo>
                  <a:pt x="276061" y="267104"/>
                  <a:pt x="19898" y="30834"/>
                  <a:pt x="137160" y="167640"/>
                </a:cubicBezTo>
                <a:cubicBezTo>
                  <a:pt x="155862" y="189459"/>
                  <a:pt x="180477" y="205917"/>
                  <a:pt x="198120" y="228600"/>
                </a:cubicBezTo>
                <a:cubicBezTo>
                  <a:pt x="216306" y="251982"/>
                  <a:pt x="224161" y="282661"/>
                  <a:pt x="243840" y="304800"/>
                </a:cubicBezTo>
                <a:cubicBezTo>
                  <a:pt x="265450" y="329112"/>
                  <a:pt x="297039" y="342759"/>
                  <a:pt x="320040" y="365760"/>
                </a:cubicBezTo>
                <a:cubicBezTo>
                  <a:pt x="425596" y="471316"/>
                  <a:pt x="372020" y="432074"/>
                  <a:pt x="441960" y="548640"/>
                </a:cubicBezTo>
                <a:cubicBezTo>
                  <a:pt x="483756" y="618299"/>
                  <a:pt x="484022" y="598888"/>
                  <a:pt x="533400" y="655320"/>
                </a:cubicBezTo>
                <a:cubicBezTo>
                  <a:pt x="554820" y="679800"/>
                  <a:pt x="574040" y="706120"/>
                  <a:pt x="594360" y="731520"/>
                </a:cubicBezTo>
                <a:cubicBezTo>
                  <a:pt x="599440" y="756920"/>
                  <a:pt x="603318" y="782590"/>
                  <a:pt x="609600" y="807720"/>
                </a:cubicBezTo>
                <a:cubicBezTo>
                  <a:pt x="613496" y="823305"/>
                  <a:pt x="619073" y="838446"/>
                  <a:pt x="624840" y="853440"/>
                </a:cubicBezTo>
                <a:cubicBezTo>
                  <a:pt x="644481" y="904506"/>
                  <a:pt x="661331" y="956903"/>
                  <a:pt x="685800" y="1005840"/>
                </a:cubicBezTo>
                <a:cubicBezTo>
                  <a:pt x="695960" y="1026160"/>
                  <a:pt x="708303" y="1045528"/>
                  <a:pt x="716280" y="1066800"/>
                </a:cubicBezTo>
                <a:cubicBezTo>
                  <a:pt x="723634" y="1086412"/>
                  <a:pt x="724166" y="1108148"/>
                  <a:pt x="731520" y="1127760"/>
                </a:cubicBezTo>
                <a:cubicBezTo>
                  <a:pt x="771597" y="1234633"/>
                  <a:pt x="748264" y="1146009"/>
                  <a:pt x="792480" y="1234440"/>
                </a:cubicBezTo>
                <a:cubicBezTo>
                  <a:pt x="799664" y="1248808"/>
                  <a:pt x="807720" y="1280160"/>
                  <a:pt x="807720" y="1280160"/>
                </a:cubicBezTo>
                <a:lnTo>
                  <a:pt x="944880" y="1813560"/>
                </a:lnTo>
                <a:lnTo>
                  <a:pt x="944880" y="0"/>
                </a:lnTo>
                <a:lnTo>
                  <a:pt x="0" y="30480"/>
                </a:lnTo>
                <a:close/>
              </a:path>
            </a:pathLst>
          </a:cu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4876800" y="3810000"/>
            <a:ext cx="1981200" cy="533400"/>
          </a:xfrm>
          <a:prstGeom prst="rect">
            <a:avLst/>
          </a:prstGeom>
          <a:solidFill>
            <a:srgbClr val="FC64DB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</a:rPr>
              <a:t>Import</a:t>
            </a:r>
          </a:p>
        </p:txBody>
      </p:sp>
      <p:sp>
        <p:nvSpPr>
          <p:cNvPr id="23" name="Freeform 22"/>
          <p:cNvSpPr/>
          <p:nvPr/>
        </p:nvSpPr>
        <p:spPr bwMode="auto">
          <a:xfrm>
            <a:off x="6827520" y="3413760"/>
            <a:ext cx="243840" cy="411480"/>
          </a:xfrm>
          <a:custGeom>
            <a:avLst/>
            <a:gdLst>
              <a:gd name="connsiteX0" fmla="*/ 0 w 243840"/>
              <a:gd name="connsiteY0" fmla="*/ 0 h 411480"/>
              <a:gd name="connsiteX1" fmla="*/ 243840 w 243840"/>
              <a:gd name="connsiteY1" fmla="*/ 30480 h 411480"/>
              <a:gd name="connsiteX2" fmla="*/ 30480 w 243840"/>
              <a:gd name="connsiteY2" fmla="*/ 411480 h 411480"/>
              <a:gd name="connsiteX3" fmla="*/ 0 w 243840"/>
              <a:gd name="connsiteY3" fmla="*/ 0 h 411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" h="411480">
                <a:moveTo>
                  <a:pt x="0" y="0"/>
                </a:moveTo>
                <a:lnTo>
                  <a:pt x="243840" y="30480"/>
                </a:lnTo>
                <a:lnTo>
                  <a:pt x="30480" y="41148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685800" y="152401"/>
            <a:ext cx="8458200" cy="1295400"/>
          </a:xfrm>
        </p:spPr>
        <p:txBody>
          <a:bodyPr/>
          <a:lstStyle/>
          <a:p>
            <a:pPr eaLnBrk="1" hangingPunct="1"/>
            <a:r>
              <a:rPr lang="en-US" sz="2400" u="sng" dirty="0" smtClean="0"/>
              <a:t>Daily Energy during Wet season </a:t>
            </a:r>
            <a:r>
              <a:rPr lang="en-US" sz="2400" dirty="0" smtClean="0"/>
              <a:t>- Export RTC Energy </a:t>
            </a:r>
            <a:br>
              <a:rPr lang="en-US" sz="2400" dirty="0" smtClean="0"/>
            </a:br>
            <a:r>
              <a:rPr lang="en-US" sz="2400" dirty="0" smtClean="0"/>
              <a:t>and manage Peak load deficit with Reservoir </a:t>
            </a:r>
            <a:r>
              <a:rPr lang="en-US" sz="2400" i="1" dirty="0" smtClean="0">
                <a:solidFill>
                  <a:srgbClr val="00B0F0"/>
                </a:solidFill>
              </a:rPr>
              <a:t>OR</a:t>
            </a:r>
            <a:r>
              <a:rPr lang="en-US" sz="2400" dirty="0" smtClean="0"/>
              <a:t> </a:t>
            </a:r>
            <a:r>
              <a:rPr lang="en-US" sz="2400" dirty="0" err="1" smtClean="0"/>
              <a:t>ShortTerm</a:t>
            </a:r>
            <a:r>
              <a:rPr lang="en-US" sz="2400" dirty="0" smtClean="0"/>
              <a:t> + Exchange (Spot)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2" cstate="print"/>
          <a:srcRect t="9486"/>
          <a:stretch>
            <a:fillRect/>
          </a:stretch>
        </p:blipFill>
        <p:spPr bwMode="auto">
          <a:xfrm>
            <a:off x="838200" y="1662086"/>
            <a:ext cx="7732713" cy="495302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14341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8F1D074-B000-4908-8862-5434067B00BD}" type="slidenum">
              <a:rPr lang="en-US" smtClean="0">
                <a:solidFill>
                  <a:srgbClr val="000000"/>
                </a:solidFill>
              </a:rPr>
              <a:pPr/>
              <a:t>15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1219200" y="3276600"/>
            <a:ext cx="6934200" cy="2743200"/>
          </a:xfrm>
          <a:prstGeom prst="rect">
            <a:avLst/>
          </a:prstGeom>
          <a:solidFill>
            <a:schemeClr val="accent1">
              <a:alpha val="3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0000"/>
                </a:solidFill>
              </a:rPr>
              <a:t>Export RTC energy block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1219200" y="4114800"/>
            <a:ext cx="6934200" cy="1905000"/>
          </a:xfrm>
          <a:prstGeom prst="rect">
            <a:avLst/>
          </a:prstGeom>
          <a:solidFill>
            <a:srgbClr val="92D050">
              <a:alpha val="44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0000"/>
                </a:solidFill>
              </a:rPr>
              <a:t>Domestic Load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Freeform 7"/>
          <p:cNvSpPr/>
          <p:nvPr/>
        </p:nvSpPr>
        <p:spPr bwMode="auto">
          <a:xfrm>
            <a:off x="5664200" y="2273300"/>
            <a:ext cx="2527300" cy="1841500"/>
          </a:xfrm>
          <a:custGeom>
            <a:avLst/>
            <a:gdLst>
              <a:gd name="connsiteX0" fmla="*/ 0 w 2527300"/>
              <a:gd name="connsiteY0" fmla="*/ 1905000 h 1943100"/>
              <a:gd name="connsiteX1" fmla="*/ 228600 w 2527300"/>
              <a:gd name="connsiteY1" fmla="*/ 1689100 h 1943100"/>
              <a:gd name="connsiteX2" fmla="*/ 482600 w 2527300"/>
              <a:gd name="connsiteY2" fmla="*/ 965200 h 1943100"/>
              <a:gd name="connsiteX3" fmla="*/ 723900 w 2527300"/>
              <a:gd name="connsiteY3" fmla="*/ 0 h 1943100"/>
              <a:gd name="connsiteX4" fmla="*/ 1333500 w 2527300"/>
              <a:gd name="connsiteY4" fmla="*/ 990600 h 1943100"/>
              <a:gd name="connsiteX5" fmla="*/ 2171700 w 2527300"/>
              <a:gd name="connsiteY5" fmla="*/ 1498600 h 1943100"/>
              <a:gd name="connsiteX6" fmla="*/ 2527300 w 2527300"/>
              <a:gd name="connsiteY6" fmla="*/ 1676400 h 1943100"/>
              <a:gd name="connsiteX7" fmla="*/ 2476500 w 2527300"/>
              <a:gd name="connsiteY7" fmla="*/ 1943100 h 1943100"/>
              <a:gd name="connsiteX8" fmla="*/ 0 w 2527300"/>
              <a:gd name="connsiteY8" fmla="*/ 1905000 h 1943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27300" h="1943100">
                <a:moveTo>
                  <a:pt x="0" y="1905000"/>
                </a:moveTo>
                <a:lnTo>
                  <a:pt x="228600" y="1689100"/>
                </a:lnTo>
                <a:lnTo>
                  <a:pt x="482600" y="965200"/>
                </a:lnTo>
                <a:lnTo>
                  <a:pt x="723900" y="0"/>
                </a:lnTo>
                <a:lnTo>
                  <a:pt x="1333500" y="990600"/>
                </a:lnTo>
                <a:lnTo>
                  <a:pt x="2171700" y="1498600"/>
                </a:lnTo>
                <a:lnTo>
                  <a:pt x="2527300" y="1676400"/>
                </a:lnTo>
                <a:lnTo>
                  <a:pt x="2476500" y="1943100"/>
                </a:lnTo>
                <a:lnTo>
                  <a:pt x="0" y="1905000"/>
                </a:lnTo>
                <a:close/>
              </a:path>
            </a:pathLst>
          </a:custGeom>
          <a:solidFill>
            <a:srgbClr val="FFFF00">
              <a:alpha val="48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 smtClean="0">
              <a:solidFill>
                <a:srgbClr val="00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 smtClean="0">
              <a:solidFill>
                <a:srgbClr val="00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 smtClean="0">
              <a:solidFill>
                <a:srgbClr val="00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b="1" dirty="0" smtClean="0">
                <a:solidFill>
                  <a:srgbClr val="000000"/>
                </a:solidFill>
              </a:rPr>
              <a:t>      </a:t>
            </a:r>
            <a:r>
              <a:rPr lang="en-US" sz="1600" b="1" dirty="0" smtClean="0">
                <a:solidFill>
                  <a:srgbClr val="000000"/>
                </a:solidFill>
              </a:rPr>
              <a:t>Reservoir </a:t>
            </a:r>
            <a:r>
              <a:rPr lang="en-US" sz="1200" b="1" dirty="0" smtClean="0">
                <a:solidFill>
                  <a:srgbClr val="000000"/>
                </a:solidFill>
              </a:rPr>
              <a:t> or Exchange</a:t>
            </a:r>
            <a:r>
              <a:rPr lang="en-US" sz="1200" b="1" dirty="0">
                <a:solidFill>
                  <a:srgbClr val="000000"/>
                </a:solidFill>
              </a:rPr>
              <a:t>+</a:t>
            </a:r>
            <a:r>
              <a:rPr lang="en-US" sz="1200" b="1" dirty="0" smtClean="0">
                <a:solidFill>
                  <a:srgbClr val="000000"/>
                </a:solidFill>
              </a:rPr>
              <a:t> Short-Term</a:t>
            </a:r>
            <a:endParaRPr lang="en-US" sz="1200" b="1" dirty="0">
              <a:solidFill>
                <a:srgbClr val="0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" y="1371600"/>
            <a:ext cx="9144000" cy="646331"/>
          </a:xfrm>
          <a:prstGeom prst="rect">
            <a:avLst/>
          </a:prstGeom>
          <a:solidFill>
            <a:schemeClr val="tx2">
              <a:lumMod val="20000"/>
              <a:lumOff val="80000"/>
              <a:alpha val="81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Reservoir sizing  = Peak Energy Deficit is normally equivalent to </a:t>
            </a:r>
          </a:p>
          <a:p>
            <a:r>
              <a:rPr lang="en-US" dirty="0" smtClean="0"/>
              <a:t>2 hours of Full Capacity operation in Summer and 3 hours in Winter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System adjustments for </a:t>
            </a:r>
            <a:br>
              <a:rPr lang="en-US" dirty="0" smtClean="0"/>
            </a:br>
            <a:r>
              <a:rPr lang="en-US" sz="4000" dirty="0" smtClean="0"/>
              <a:t>load-matching and market-matching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5720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 smtClean="0"/>
              <a:t>Some reservoirs are required  - for energy security as well as adding value to the product</a:t>
            </a:r>
          </a:p>
          <a:p>
            <a:r>
              <a:rPr lang="en-US" dirty="0" smtClean="0"/>
              <a:t>1. Imminent Reservoirs – </a:t>
            </a:r>
            <a:r>
              <a:rPr lang="en-US" dirty="0" err="1" smtClean="0"/>
              <a:t>Budhigandaki</a:t>
            </a:r>
            <a:r>
              <a:rPr lang="en-US" dirty="0" smtClean="0"/>
              <a:t>, </a:t>
            </a:r>
            <a:r>
              <a:rPr lang="en-US" dirty="0" err="1" smtClean="0"/>
              <a:t>Dudhkoshi</a:t>
            </a:r>
            <a:r>
              <a:rPr lang="en-US" dirty="0" smtClean="0"/>
              <a:t>, West </a:t>
            </a:r>
            <a:r>
              <a:rPr lang="en-US" dirty="0" err="1" smtClean="0"/>
              <a:t>Seti</a:t>
            </a:r>
            <a:endParaRPr lang="en-US" dirty="0" smtClean="0"/>
          </a:p>
          <a:p>
            <a:r>
              <a:rPr lang="en-US" dirty="0" smtClean="0"/>
              <a:t>2. Many other storage projects have been identified and undergoing detail investigation.</a:t>
            </a:r>
          </a:p>
          <a:p>
            <a:r>
              <a:rPr lang="en-US" dirty="0" smtClean="0"/>
              <a:t>3. But Specific Energy Cost / </a:t>
            </a:r>
            <a:r>
              <a:rPr lang="en-US" dirty="0" err="1" smtClean="0"/>
              <a:t>Levelized</a:t>
            </a:r>
            <a:r>
              <a:rPr lang="en-US" dirty="0" smtClean="0"/>
              <a:t> Cost of Energy (LCOE) is high -&gt; Reservoirs</a:t>
            </a:r>
          </a:p>
          <a:p>
            <a:r>
              <a:rPr lang="en-US" dirty="0" smtClean="0"/>
              <a:t>4. </a:t>
            </a:r>
            <a:r>
              <a:rPr lang="en-US" b="1" u="sng" dirty="0" smtClean="0"/>
              <a:t>Best case Scenario </a:t>
            </a:r>
            <a:r>
              <a:rPr lang="en-US" dirty="0" smtClean="0"/>
              <a:t>– Reservoirs designed only for the daily peak – both in Winter and in summer (energy = 2-3 hours X capacity)</a:t>
            </a:r>
          </a:p>
          <a:p>
            <a:r>
              <a:rPr lang="en-US" dirty="0" smtClean="0"/>
              <a:t>5. Seasonal energy from Nepalese projects – Purchase  winter energy , export </a:t>
            </a:r>
            <a:r>
              <a:rPr lang="en-US" dirty="0" smtClean="0"/>
              <a:t>RTC</a:t>
            </a:r>
            <a:r>
              <a:rPr lang="en-US" dirty="0" smtClean="0"/>
              <a:t> </a:t>
            </a:r>
            <a:r>
              <a:rPr lang="en-US" dirty="0" smtClean="0"/>
              <a:t>summer energy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1766B-0C16-41C9-BD74-FB346D6B440B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6/27/2014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4371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System adjustments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9530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1. Export RTC energy blocs during summer (6-8 months) .</a:t>
            </a:r>
          </a:p>
          <a:p>
            <a:r>
              <a:rPr lang="en-US" dirty="0" smtClean="0"/>
              <a:t>2. Adjust daily load variations from </a:t>
            </a:r>
          </a:p>
          <a:p>
            <a:r>
              <a:rPr lang="en-US" dirty="0" smtClean="0"/>
              <a:t>Option-1 Exchange market and short term trading and Reservoir</a:t>
            </a:r>
          </a:p>
          <a:p>
            <a:r>
              <a:rPr lang="en-US" dirty="0" smtClean="0"/>
              <a:t>Option -2 For winter, Purchase from Thermal power plants </a:t>
            </a:r>
          </a:p>
          <a:p>
            <a:pPr lvl="1"/>
            <a:r>
              <a:rPr lang="en-US" b="1" dirty="0" smtClean="0">
                <a:solidFill>
                  <a:srgbClr val="00B050"/>
                </a:solidFill>
              </a:rPr>
              <a:t>2.1 &gt; Purchase / Invest in thermal plants in India </a:t>
            </a:r>
            <a:r>
              <a:rPr lang="en-US" dirty="0" smtClean="0"/>
              <a:t>– incurring double of the capacity charges, operating only for six months – Capacity charges and Fixed O&amp;M costs will be double, but fuel costs can be reduced by buying and transporting  cheap and storing</a:t>
            </a:r>
          </a:p>
          <a:p>
            <a:pPr lvl="1"/>
            <a:r>
              <a:rPr lang="en-US" b="1" dirty="0" smtClean="0">
                <a:solidFill>
                  <a:srgbClr val="00B050"/>
                </a:solidFill>
              </a:rPr>
              <a:t>2.2&gt; Construct Thermal in Nepal </a:t>
            </a:r>
            <a:r>
              <a:rPr lang="en-US" dirty="0" smtClean="0"/>
              <a:t>– Build transport systems (Railway) and storage and secured/safe coal supply – Marginal costs increase. </a:t>
            </a:r>
          </a:p>
          <a:p>
            <a:pPr lvl="1"/>
            <a:r>
              <a:rPr lang="en-US" dirty="0" smtClean="0"/>
              <a:t>If PTA allows to invest and purchase from Indian power plants or JV,  price will reduce, </a:t>
            </a:r>
            <a:r>
              <a:rPr lang="en-US" u="sng" dirty="0" smtClean="0"/>
              <a:t>market efficiency will increase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1766B-0C16-41C9-BD74-FB346D6B440B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6/27/2014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17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NEA to act as the Pool for Excess Energy from Domestic and Small Projects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Total PPA obligations  of NEA– 2007 MW and increasing,</a:t>
            </a:r>
          </a:p>
          <a:p>
            <a:r>
              <a:rPr lang="en-US" dirty="0" smtClean="0"/>
              <a:t>Further PPA can be handled separately or through NEA</a:t>
            </a:r>
          </a:p>
          <a:p>
            <a:r>
              <a:rPr lang="en-US" dirty="0" smtClean="0"/>
              <a:t>NEA acting as the buffer/storage for daily and seasonal variation ( wholesale trade) of all small/ medium projects and ROR.</a:t>
            </a:r>
          </a:p>
          <a:p>
            <a:endParaRPr lang="en-US" dirty="0" smtClean="0"/>
          </a:p>
          <a:p>
            <a:r>
              <a:rPr lang="en-US" dirty="0" smtClean="0"/>
              <a:t>NEA needs to discover the price for the Excess energy</a:t>
            </a:r>
          </a:p>
          <a:p>
            <a:r>
              <a:rPr lang="en-US" dirty="0" smtClean="0"/>
              <a:t>Following such price prediction, then enter into PPA with tariff according to the market</a:t>
            </a:r>
          </a:p>
          <a:p>
            <a:endParaRPr lang="en-US" dirty="0" smtClean="0"/>
          </a:p>
          <a:p>
            <a:r>
              <a:rPr lang="en-US" dirty="0" smtClean="0"/>
              <a:t>Under Open Access  regime, who buys the expensive domestic energy already committed ?</a:t>
            </a:r>
          </a:p>
          <a:p>
            <a:r>
              <a:rPr lang="en-US" dirty="0" smtClean="0"/>
              <a:t>Mandatory sharing of the domestic energies by each bulk/ open-access consumer (assuming the prices are higher than the regional market)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1766B-0C16-41C9-BD74-FB346D6B440B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6/27/2014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18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01625"/>
            <a:ext cx="7921625" cy="1143000"/>
          </a:xfrm>
        </p:spPr>
        <p:txBody>
          <a:bodyPr/>
          <a:lstStyle/>
          <a:p>
            <a:r>
              <a:rPr lang="en-US" sz="3200" dirty="0" smtClean="0"/>
              <a:t>Search for system integration and market coupling in South Asia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524000"/>
            <a:ext cx="7924800" cy="411480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Natural Pooling is in the Indian Grid</a:t>
            </a:r>
          </a:p>
          <a:p>
            <a:pPr>
              <a:buNone/>
            </a:pPr>
            <a:r>
              <a:rPr lang="en-US" dirty="0" smtClean="0"/>
              <a:t>Looking for Options available in the Indian Market</a:t>
            </a:r>
          </a:p>
          <a:p>
            <a:pPr>
              <a:buFont typeface="Wingdings" pitchFamily="2" charset="2"/>
              <a:buChar char="Ø"/>
            </a:pPr>
            <a:r>
              <a:rPr lang="en-US" sz="2000" dirty="0" smtClean="0"/>
              <a:t>Historic Power Exchanges (10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 Power Exchange Committee in 2011 – 50MW of Central allocated energy from Bihar)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Recently, Bilateral Trading contracts – </a:t>
            </a:r>
            <a:r>
              <a:rPr lang="en-US" sz="2800" dirty="0" smtClean="0"/>
              <a:t>short-term (3-4months) and long term (25 years) – Trading </a:t>
            </a: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Next is Exchanges – Day Ahead Market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Unscheduled Interchanges (UI)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Presentation Outline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630680"/>
          <a:ext cx="8229600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0"/>
                <a:gridCol w="7543800"/>
              </a:tblGrid>
              <a:tr h="3581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1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Overview of Nepal Load forecast, Generation,</a:t>
                      </a:r>
                      <a:r>
                        <a:rPr lang="en-US" sz="2400" baseline="0" dirty="0" smtClean="0"/>
                        <a:t> Excess Energy</a:t>
                      </a:r>
                      <a:endParaRPr lang="en-US" sz="2400" dirty="0"/>
                    </a:p>
                  </a:txBody>
                  <a:tcPr/>
                </a:tc>
              </a:tr>
              <a:tr h="3581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2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aseline="0" dirty="0" smtClean="0"/>
                        <a:t>Private sector proliferation and </a:t>
                      </a:r>
                      <a:r>
                        <a:rPr lang="en-US" sz="2400" dirty="0" smtClean="0"/>
                        <a:t>Average Purchase Price from IPP</a:t>
                      </a:r>
                      <a:endParaRPr lang="en-US" sz="2400" dirty="0"/>
                    </a:p>
                  </a:txBody>
                  <a:tcPr/>
                </a:tc>
              </a:tr>
              <a:tr h="3581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3.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Seasonal Energy – packaging of Product for the</a:t>
                      </a:r>
                      <a:r>
                        <a:rPr lang="en-US" sz="2400" baseline="0" dirty="0" smtClean="0"/>
                        <a:t> Market</a:t>
                      </a:r>
                      <a:endParaRPr lang="en-US" sz="2400" dirty="0"/>
                    </a:p>
                  </a:txBody>
                  <a:tcPr/>
                </a:tc>
              </a:tr>
              <a:tr h="3581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4.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Understanding of the Indian Electricity</a:t>
                      </a:r>
                      <a:r>
                        <a:rPr lang="en-US" sz="2400" baseline="0" dirty="0" smtClean="0"/>
                        <a:t> Market – short overview</a:t>
                      </a:r>
                      <a:endParaRPr lang="en-US" sz="2400" dirty="0"/>
                    </a:p>
                  </a:txBody>
                  <a:tcPr/>
                </a:tc>
              </a:tr>
              <a:tr h="3581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5.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Looking for Power Trade Agreement</a:t>
                      </a:r>
                      <a:endParaRPr lang="en-US" sz="2400" dirty="0"/>
                    </a:p>
                  </a:txBody>
                  <a:tcPr/>
                </a:tc>
              </a:tr>
              <a:tr h="3581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6.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Questions for Regional Power Trade and Market Design</a:t>
                      </a:r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D52F6B-82A1-4FEA-B5FB-707021068377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2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171450" y="0"/>
            <a:ext cx="8743950" cy="6813550"/>
            <a:chOff x="171450" y="0"/>
            <a:chExt cx="8743950" cy="6813550"/>
          </a:xfrm>
        </p:grpSpPr>
        <p:pic>
          <p:nvPicPr>
            <p:cNvPr id="614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1450" y="0"/>
              <a:ext cx="8743950" cy="6813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49" name="Down Arrow 2"/>
            <p:cNvSpPr>
              <a:spLocks noChangeArrowheads="1"/>
            </p:cNvSpPr>
            <p:nvPr/>
          </p:nvSpPr>
          <p:spPr bwMode="auto">
            <a:xfrm rot="4016663" flipH="1">
              <a:off x="897797" y="2514165"/>
              <a:ext cx="140229" cy="1391781"/>
            </a:xfrm>
            <a:prstGeom prst="downArrow">
              <a:avLst>
                <a:gd name="adj1" fmla="val 50000"/>
                <a:gd name="adj2" fmla="val 49993"/>
              </a:avLst>
            </a:prstGeom>
            <a:solidFill>
              <a:srgbClr val="FFC00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0" name="Down Arrow 3"/>
            <p:cNvSpPr>
              <a:spLocks noChangeArrowheads="1"/>
            </p:cNvSpPr>
            <p:nvPr/>
          </p:nvSpPr>
          <p:spPr bwMode="auto">
            <a:xfrm rot="3307516" flipH="1">
              <a:off x="3495720" y="3882849"/>
              <a:ext cx="134587" cy="1697082"/>
            </a:xfrm>
            <a:prstGeom prst="downArrow">
              <a:avLst>
                <a:gd name="adj1" fmla="val 50000"/>
                <a:gd name="adj2" fmla="val 49971"/>
              </a:avLst>
            </a:prstGeom>
            <a:solidFill>
              <a:srgbClr val="92D05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1" name="Down Arrow 4"/>
            <p:cNvSpPr>
              <a:spLocks noChangeArrowheads="1"/>
            </p:cNvSpPr>
            <p:nvPr/>
          </p:nvSpPr>
          <p:spPr bwMode="auto">
            <a:xfrm rot="2256107" flipH="1">
              <a:off x="6093806" y="4889392"/>
              <a:ext cx="146119" cy="1041616"/>
            </a:xfrm>
            <a:prstGeom prst="downArrow">
              <a:avLst>
                <a:gd name="adj1" fmla="val 50000"/>
                <a:gd name="adj2" fmla="val 49999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47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19A6767-BD01-4D77-8A6A-75B5043A393A}" type="slidenum">
              <a:rPr lang="en-US" smtClean="0"/>
              <a:pPr/>
              <a:t>20</a:t>
            </a:fld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990600" y="301625"/>
            <a:ext cx="7693025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Understanding Indian Energy Market for Export potential – Short </a:t>
            </a:r>
            <a:r>
              <a:rPr lang="en-US" dirty="0" smtClean="0"/>
              <a:t>Term</a:t>
            </a:r>
            <a:r>
              <a:rPr lang="en-US" sz="2000" kern="1200" dirty="0" smtClean="0">
                <a:solidFill>
                  <a:srgbClr val="04617B"/>
                </a:solidFill>
                <a:latin typeface="Calibri"/>
              </a:rPr>
              <a:t> </a:t>
            </a:r>
            <a:r>
              <a:rPr lang="en-US" sz="2000" kern="1200" dirty="0" smtClean="0">
                <a:solidFill>
                  <a:srgbClr val="04617B"/>
                </a:solidFill>
                <a:latin typeface="Calibri"/>
              </a:rPr>
              <a:t/>
            </a:r>
            <a:br>
              <a:rPr lang="en-US" sz="2000" kern="1200" dirty="0" smtClean="0">
                <a:solidFill>
                  <a:srgbClr val="04617B"/>
                </a:solidFill>
                <a:latin typeface="Calibri"/>
              </a:rPr>
            </a:br>
            <a:r>
              <a:rPr lang="en-US" sz="2000" kern="1200" dirty="0" smtClean="0">
                <a:solidFill>
                  <a:srgbClr val="FF0000"/>
                </a:solidFill>
                <a:latin typeface="Calibri"/>
              </a:rPr>
              <a:t>Quick </a:t>
            </a:r>
            <a:r>
              <a:rPr lang="en-US" sz="2000" kern="1200" dirty="0" smtClean="0">
                <a:solidFill>
                  <a:srgbClr val="FF0000"/>
                </a:solidFill>
                <a:latin typeface="Calibri"/>
              </a:rPr>
              <a:t>overview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914400" y="1524000"/>
            <a:ext cx="8077200" cy="5029200"/>
          </a:xfrm>
        </p:spPr>
        <p:txBody>
          <a:bodyPr/>
          <a:lstStyle/>
          <a:p>
            <a:pPr eaLnBrk="1" hangingPunct="1"/>
            <a:r>
              <a:rPr lang="en-US" sz="2400" smtClean="0"/>
              <a:t>Short Term Energy Market</a:t>
            </a:r>
          </a:p>
          <a:p>
            <a:pPr lvl="1" eaLnBrk="1" hangingPunct="1"/>
            <a:r>
              <a:rPr lang="en-US" sz="2000" smtClean="0"/>
              <a:t>Not suitable for off-loading seasonal energy from Long term PPAs</a:t>
            </a:r>
          </a:p>
          <a:p>
            <a:pPr lvl="1" eaLnBrk="1" hangingPunct="1"/>
            <a:r>
              <a:rPr lang="en-US" sz="2000" smtClean="0"/>
              <a:t>Not suitable for Export-oriented IPPs, as the Project will not be Bankable</a:t>
            </a:r>
          </a:p>
          <a:p>
            <a:pPr eaLnBrk="1" hangingPunct="1"/>
            <a:r>
              <a:rPr lang="en-US" sz="2400" smtClean="0"/>
              <a:t>IPPs can not build upon this market - Banks not yet ready for Merchant Projects.</a:t>
            </a:r>
          </a:p>
          <a:p>
            <a:pPr lvl="1" eaLnBrk="1" hangingPunct="1"/>
            <a:endParaRPr lang="en-US" sz="2800" smtClean="0"/>
          </a:p>
          <a:p>
            <a:pPr eaLnBrk="1" hangingPunct="1"/>
            <a:r>
              <a:rPr lang="en-US" sz="2400" smtClean="0"/>
              <a:t>Short Term Prices decreased from 2008-2011</a:t>
            </a:r>
          </a:p>
          <a:p>
            <a:pPr eaLnBrk="1" hangingPunct="1"/>
            <a:r>
              <a:rPr lang="en-US" sz="2400" smtClean="0"/>
              <a:t>Then stabilised at around INR 4.3 for Traders and INR 3.6 for Exchanges </a:t>
            </a:r>
          </a:p>
          <a:p>
            <a:pPr eaLnBrk="1" hangingPunct="1"/>
            <a:r>
              <a:rPr lang="en-US" sz="1600" smtClean="0"/>
              <a:t>(reference Report on Short term power markets in India 2012- 2013)</a:t>
            </a:r>
            <a:endParaRPr lang="en-US" sz="2400" smtClean="0"/>
          </a:p>
          <a:p>
            <a:pPr eaLnBrk="1" hangingPunct="1"/>
            <a:endParaRPr lang="en-US" sz="2400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B94934C-4E48-4A7C-926B-F981253359F1}" type="slidenum">
              <a:rPr lang="en-US" smtClean="0">
                <a:solidFill>
                  <a:srgbClr val="000000"/>
                </a:solidFill>
              </a:rPr>
              <a:pPr/>
              <a:t>21</a:t>
            </a:fld>
            <a:endParaRPr lang="en-US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8534400" cy="1143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India - Short Term Energy Market</a:t>
            </a:r>
            <a:br>
              <a:rPr lang="en-US" sz="4000" dirty="0" smtClean="0"/>
            </a:br>
            <a:r>
              <a:rPr lang="en-US" sz="4000" dirty="0" smtClean="0"/>
              <a:t>(</a:t>
            </a:r>
            <a:r>
              <a:rPr lang="en-US" sz="3200" dirty="0" smtClean="0"/>
              <a:t>as we see </a:t>
            </a:r>
            <a:r>
              <a:rPr lang="en-US" sz="3200" dirty="0" smtClean="0"/>
              <a:t>)</a:t>
            </a:r>
            <a:r>
              <a:rPr lang="en-US" sz="2000" dirty="0" smtClean="0">
                <a:solidFill>
                  <a:srgbClr val="04617B"/>
                </a:solidFill>
              </a:rPr>
              <a:t> </a:t>
            </a:r>
            <a:r>
              <a:rPr lang="en-US" sz="2000" dirty="0" smtClean="0">
                <a:solidFill>
                  <a:srgbClr val="FF0000"/>
                </a:solidFill>
              </a:rPr>
              <a:t>Quick overview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Short-term market, which includes UI, power transacted through licensed traders (inter-state part), bilateral power transactions directly between DISCOMs, and power transacted through power exchanges.</a:t>
            </a:r>
          </a:p>
          <a:p>
            <a:pPr algn="just"/>
            <a:r>
              <a:rPr lang="en-US" dirty="0" smtClean="0"/>
              <a:t>It met about 11 percent of the power requirement of the distribution companies in the year 2012-13.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7E2DA-4849-40B9-BB2C-556E90AC088D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6/27/2014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4617B">
                    <a:shade val="90000"/>
                  </a:srgbClr>
                </a:solidFill>
              </a:rPr>
              <a:t>source: Report on Short-term Power Market in India, 2012-13 </a:t>
            </a:r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India -Long Term Electricity Market</a:t>
            </a:r>
            <a:br>
              <a:rPr lang="en-US" dirty="0" smtClean="0"/>
            </a:br>
            <a:r>
              <a:rPr lang="en-US" sz="4000" dirty="0" smtClean="0"/>
              <a:t>(as we see</a:t>
            </a:r>
            <a:r>
              <a:rPr lang="en-US" sz="4000" dirty="0" smtClean="0"/>
              <a:t>)</a:t>
            </a:r>
            <a:r>
              <a:rPr lang="en-US" sz="2000" dirty="0" smtClean="0">
                <a:solidFill>
                  <a:srgbClr val="04617B"/>
                </a:solidFill>
              </a:rPr>
              <a:t> </a:t>
            </a:r>
            <a:r>
              <a:rPr lang="en-US" sz="2000" dirty="0" smtClean="0">
                <a:solidFill>
                  <a:srgbClr val="FF0000"/>
                </a:solidFill>
              </a:rPr>
              <a:t>Quick overview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828800"/>
            <a:ext cx="8153400" cy="3200400"/>
          </a:xfrm>
        </p:spPr>
        <p:txBody>
          <a:bodyPr>
            <a:noAutofit/>
          </a:bodyPr>
          <a:lstStyle/>
          <a:p>
            <a:pPr algn="just"/>
            <a:r>
              <a:rPr lang="en-US" sz="2400" dirty="0" smtClean="0"/>
              <a:t>Long Term Energy Market includes </a:t>
            </a:r>
            <a:r>
              <a:rPr lang="en-US" sz="2400" u="sng" dirty="0" smtClean="0"/>
              <a:t>state and central government owned power</a:t>
            </a:r>
            <a:r>
              <a:rPr lang="en-US" sz="2400" dirty="0" smtClean="0"/>
              <a:t> generating companies </a:t>
            </a:r>
            <a:r>
              <a:rPr lang="en-US" sz="2400" u="sng" dirty="0" smtClean="0"/>
              <a:t>and IPPs</a:t>
            </a:r>
            <a:r>
              <a:rPr lang="en-US" sz="2400" dirty="0" smtClean="0"/>
              <a:t>, and also intra-state power purchases from traders under bilateral transactions. </a:t>
            </a:r>
          </a:p>
          <a:p>
            <a:pPr algn="just"/>
            <a:r>
              <a:rPr lang="en-US" sz="2400" dirty="0" smtClean="0"/>
              <a:t>The balance 89 percent power requirement of the distribution companies was met from power procured under long-term contracts.</a:t>
            </a:r>
            <a:endParaRPr lang="en-US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98A77-4850-4D1B-A876-84D319B20D65}" type="datetime1">
              <a:rPr lang="en-US" smtClean="0"/>
              <a:pPr/>
              <a:t>6/27/2014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source: Report on Short-term Power Market in India, 2012-13 </a:t>
            </a:r>
            <a:endParaRPr lang="en-US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1000" y="533400"/>
            <a:ext cx="8229600" cy="7921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Volume of Electricity Transacted in Short Term Market in India </a:t>
            </a:r>
            <a:r>
              <a:rPr lang="en-US" sz="2000" dirty="0" smtClean="0">
                <a:solidFill>
                  <a:srgbClr val="FF0000"/>
                </a:solidFill>
              </a:rPr>
              <a:t>Quick overview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3887" t="32973" r="33408" b="33856"/>
          <a:stretch>
            <a:fillRect/>
          </a:stretch>
        </p:blipFill>
        <p:spPr bwMode="auto">
          <a:xfrm>
            <a:off x="457200" y="2133600"/>
            <a:ext cx="8398327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9A458-F36E-4054-BBDD-1A20E2EE9EBD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6/27/2014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4617B">
                    <a:shade val="90000"/>
                  </a:srgbClr>
                </a:solidFill>
              </a:rPr>
              <a:t>source: Report on Short-term Power Market in India, 2012-13 </a:t>
            </a:r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838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Price of Short Term Electricity Market in </a:t>
            </a:r>
            <a:r>
              <a:rPr lang="en-US" dirty="0" smtClean="0"/>
              <a:t>India </a:t>
            </a:r>
            <a:r>
              <a:rPr lang="en-US" sz="2000" dirty="0" smtClean="0">
                <a:solidFill>
                  <a:srgbClr val="FF0000"/>
                </a:solidFill>
              </a:rPr>
              <a:t>Quick overview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3084" t="38808" r="32962" b="27099"/>
          <a:stretch>
            <a:fillRect/>
          </a:stretch>
        </p:blipFill>
        <p:spPr bwMode="auto">
          <a:xfrm>
            <a:off x="990600" y="2438400"/>
            <a:ext cx="7239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3F6CB-AB23-42CE-AB98-36611C1AB793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6/27/2014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25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4617B">
                    <a:shade val="90000"/>
                  </a:srgbClr>
                </a:solidFill>
              </a:rPr>
              <a:t>source: Report on Short-term Power Market in India, 2012-13 </a:t>
            </a: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839200" cy="1295400"/>
          </a:xfrm>
        </p:spPr>
        <p:txBody>
          <a:bodyPr>
            <a:noAutofit/>
          </a:bodyPr>
          <a:lstStyle/>
          <a:p>
            <a:r>
              <a:rPr lang="en-US" sz="3600" dirty="0" smtClean="0"/>
              <a:t>State-Wise Average Price Scenario (2012/13</a:t>
            </a:r>
            <a:r>
              <a:rPr lang="en-US" sz="3600" dirty="0" smtClean="0"/>
              <a:t>)</a:t>
            </a:r>
            <a:br>
              <a:rPr lang="en-US" sz="3600" dirty="0" smtClean="0"/>
            </a:br>
            <a:r>
              <a:rPr lang="en-US" sz="2000" dirty="0" smtClean="0">
                <a:solidFill>
                  <a:srgbClr val="FF0000"/>
                </a:solidFill>
              </a:rPr>
              <a:t> Quick overview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1A727-4965-4F62-823D-A37E95183E6A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6/27/2014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5488" t="42712" r="11935" b="10416"/>
          <a:stretch>
            <a:fillRect/>
          </a:stretch>
        </p:blipFill>
        <p:spPr bwMode="auto">
          <a:xfrm>
            <a:off x="228600" y="1676400"/>
            <a:ext cx="9768840" cy="424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4617B">
                    <a:shade val="90000"/>
                  </a:srgbClr>
                </a:solidFill>
              </a:rPr>
              <a:t>source: Report on Short-term Power Market in India, 2012-13 </a:t>
            </a: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-762000" y="2819400"/>
            <a:ext cx="9906000" cy="762000"/>
          </a:xfrm>
          <a:prstGeom prst="ellipse">
            <a:avLst/>
          </a:prstGeom>
          <a:solidFill>
            <a:schemeClr val="accent1">
              <a:alpha val="1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Long Term Electricity Market – Price </a:t>
            </a:r>
            <a:r>
              <a:rPr lang="en-US" sz="3600" dirty="0" smtClean="0"/>
              <a:t>trends</a:t>
            </a:r>
            <a:br>
              <a:rPr lang="en-US" sz="3600" dirty="0" smtClean="0"/>
            </a:br>
            <a:r>
              <a:rPr lang="en-US" sz="2000" dirty="0" smtClean="0">
                <a:solidFill>
                  <a:srgbClr val="04617B"/>
                </a:solidFill>
              </a:rPr>
              <a:t> Quick overview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87680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endParaRPr lang="en-US" dirty="0" smtClean="0"/>
          </a:p>
          <a:p>
            <a:r>
              <a:rPr lang="en-US" dirty="0" smtClean="0"/>
              <a:t>On an average, the distribution companies </a:t>
            </a:r>
            <a:r>
              <a:rPr lang="en-US" b="1" dirty="0" smtClean="0"/>
              <a:t>paid</a:t>
            </a:r>
            <a:r>
              <a:rPr lang="en-US" dirty="0" smtClean="0"/>
              <a:t> </a:t>
            </a:r>
          </a:p>
          <a:p>
            <a:pPr marL="914400" indent="-457200"/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between 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Algerian" pitchFamily="82" charset="0"/>
              </a:rPr>
              <a:t>INR 1.19 and INR 4.28 per kWh -  </a:t>
            </a:r>
            <a:r>
              <a:rPr lang="en-US" dirty="0" smtClean="0"/>
              <a:t>for power from </a:t>
            </a:r>
            <a:r>
              <a:rPr lang="en-US" u="sng" dirty="0" smtClean="0">
                <a:solidFill>
                  <a:schemeClr val="accent2">
                    <a:lumMod val="75000"/>
                  </a:schemeClr>
                </a:solidFill>
              </a:rPr>
              <a:t>coal and lignite 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based stations</a:t>
            </a:r>
            <a:r>
              <a:rPr lang="en-US" dirty="0" smtClean="0"/>
              <a:t>, </a:t>
            </a:r>
          </a:p>
          <a:p>
            <a:pPr marL="914400" indent="-457200">
              <a:buNone/>
            </a:pPr>
            <a:endParaRPr lang="en-US" dirty="0" smtClean="0"/>
          </a:p>
          <a:p>
            <a:pPr marL="914400" indent="-457200"/>
            <a:r>
              <a:rPr lang="en-US" dirty="0" smtClean="0"/>
              <a:t>between </a:t>
            </a:r>
            <a:r>
              <a:rPr lang="en-US" dirty="0" smtClean="0">
                <a:solidFill>
                  <a:schemeClr val="accent1"/>
                </a:solidFill>
                <a:latin typeface="Algerian" pitchFamily="82" charset="0"/>
              </a:rPr>
              <a:t>INR 2.72 and INR 6.99 per kWh </a:t>
            </a:r>
            <a:r>
              <a:rPr lang="en-US" dirty="0" smtClean="0"/>
              <a:t>from </a:t>
            </a:r>
            <a:r>
              <a:rPr lang="en-US" u="sng" dirty="0" smtClean="0">
                <a:solidFill>
                  <a:schemeClr val="accent1"/>
                </a:solidFill>
              </a:rPr>
              <a:t>gas</a:t>
            </a:r>
            <a:r>
              <a:rPr lang="en-US" dirty="0" smtClean="0">
                <a:solidFill>
                  <a:schemeClr val="accent1"/>
                </a:solidFill>
              </a:rPr>
              <a:t> based power stations</a:t>
            </a:r>
            <a:r>
              <a:rPr lang="en-US" dirty="0" smtClean="0"/>
              <a:t>, </a:t>
            </a:r>
          </a:p>
          <a:p>
            <a:pPr marL="914400" indent="-457200">
              <a:buNone/>
            </a:pPr>
            <a:endParaRPr lang="en-US" dirty="0" smtClean="0"/>
          </a:p>
          <a:p>
            <a:pPr marL="914400" indent="-457200"/>
            <a:r>
              <a:rPr lang="en-US" dirty="0" smtClean="0"/>
              <a:t>between 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Algerian" pitchFamily="82" charset="0"/>
              </a:rPr>
              <a:t>INR 8.49 and INR 12.01 per kWh </a:t>
            </a:r>
            <a:r>
              <a:rPr lang="en-US" dirty="0" smtClean="0"/>
              <a:t>from </a:t>
            </a:r>
            <a:r>
              <a:rPr lang="en-US" u="sng" dirty="0" smtClean="0">
                <a:solidFill>
                  <a:schemeClr val="accent5">
                    <a:lumMod val="50000"/>
                  </a:schemeClr>
                </a:solidFill>
              </a:rPr>
              <a:t>petroleum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 based power stations</a:t>
            </a:r>
            <a:r>
              <a:rPr lang="en-US" dirty="0" smtClean="0"/>
              <a:t> ,</a:t>
            </a:r>
          </a:p>
          <a:p>
            <a:pPr marL="914400" indent="-457200">
              <a:buNone/>
            </a:pPr>
            <a:endParaRPr lang="en-US" dirty="0" smtClean="0"/>
          </a:p>
          <a:p>
            <a:pPr marL="914400" indent="-457200">
              <a:buNone/>
            </a:pPr>
            <a:endParaRPr lang="en-US" dirty="0" smtClean="0"/>
          </a:p>
          <a:p>
            <a:pPr marL="914400" indent="-457200"/>
            <a:r>
              <a:rPr lang="en-US" sz="3000" dirty="0" smtClean="0"/>
              <a:t>And, between </a:t>
            </a:r>
            <a:r>
              <a:rPr lang="en-US" sz="30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INR 0.77 </a:t>
            </a:r>
            <a:r>
              <a:rPr lang="en-US" sz="3000" u="sng" dirty="0" smtClean="0">
                <a:solidFill>
                  <a:srgbClr val="0070C0"/>
                </a:solidFill>
                <a:latin typeface="+mj-lt"/>
              </a:rPr>
              <a:t>per kWh </a:t>
            </a:r>
            <a:r>
              <a:rPr lang="en-US" sz="30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and</a:t>
            </a:r>
            <a:r>
              <a:rPr lang="en-US" sz="30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 INR 5.90 </a:t>
            </a:r>
            <a:r>
              <a:rPr lang="en-US" sz="3000" dirty="0" smtClean="0">
                <a:solidFill>
                  <a:srgbClr val="0070C0"/>
                </a:solidFill>
                <a:latin typeface="+mj-lt"/>
              </a:rPr>
              <a:t>per kWh </a:t>
            </a:r>
            <a:r>
              <a:rPr lang="en-US" sz="3000" dirty="0" smtClean="0">
                <a:solidFill>
                  <a:srgbClr val="0070C0"/>
                </a:solidFill>
              </a:rPr>
              <a:t>from </a:t>
            </a:r>
            <a:r>
              <a:rPr lang="en-US" sz="3000" b="1" u="sng" dirty="0" smtClean="0">
                <a:solidFill>
                  <a:srgbClr val="0070C0"/>
                </a:solidFill>
              </a:rPr>
              <a:t>Hydro </a:t>
            </a:r>
            <a:r>
              <a:rPr lang="en-US" sz="3000" dirty="0" smtClean="0">
                <a:solidFill>
                  <a:srgbClr val="0070C0"/>
                </a:solidFill>
              </a:rPr>
              <a:t>stations,</a:t>
            </a:r>
          </a:p>
          <a:p>
            <a:pPr>
              <a:buNone/>
            </a:pP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CA8AB-128A-4B21-92FC-F95CE2D3D353}" type="datetime1">
              <a:rPr lang="en-US" smtClean="0"/>
              <a:pPr/>
              <a:t>6/27/2014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source: Report on Short-term Power Market in India, 2012-13 </a:t>
            </a:r>
            <a:endParaRPr lang="en-US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Long Term Electricity </a:t>
            </a:r>
            <a:r>
              <a:rPr lang="en-US" dirty="0" smtClean="0"/>
              <a:t>Market – </a:t>
            </a:r>
            <a:r>
              <a:rPr lang="en-US" sz="2000" dirty="0" smtClean="0"/>
              <a:t>Q</a:t>
            </a:r>
            <a:r>
              <a:rPr lang="en-US" sz="2000" dirty="0" smtClean="0"/>
              <a:t>uick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389120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en-US" dirty="0" smtClean="0"/>
          </a:p>
          <a:p>
            <a:pPr algn="just"/>
            <a:r>
              <a:rPr lang="en-US" dirty="0" smtClean="0"/>
              <a:t>The price of the power projects under </a:t>
            </a:r>
            <a:r>
              <a:rPr lang="en-US" dirty="0" smtClean="0">
                <a:solidFill>
                  <a:srgbClr val="FF0000"/>
                </a:solidFill>
              </a:rPr>
              <a:t>Case-I </a:t>
            </a:r>
            <a:r>
              <a:rPr lang="en-US" dirty="0" smtClean="0"/>
              <a:t>for</a:t>
            </a:r>
            <a:r>
              <a:rPr lang="en-US" dirty="0" smtClean="0">
                <a:solidFill>
                  <a:srgbClr val="FF0000"/>
                </a:solidFill>
              </a:rPr>
              <a:t> long-term </a:t>
            </a:r>
            <a:r>
              <a:rPr lang="en-US" dirty="0" smtClean="0"/>
              <a:t>varied in the range of </a:t>
            </a:r>
            <a:r>
              <a:rPr lang="en-US" dirty="0" smtClean="0">
                <a:solidFill>
                  <a:srgbClr val="FF0000"/>
                </a:solidFill>
              </a:rPr>
              <a:t>INR 2.345 per kWh to INR 3.324 per kWh.</a:t>
            </a:r>
          </a:p>
          <a:p>
            <a:pPr algn="just"/>
            <a:endParaRPr lang="en-US" dirty="0" smtClean="0">
              <a:solidFill>
                <a:srgbClr val="FF0000"/>
              </a:solidFill>
            </a:endParaRPr>
          </a:p>
          <a:p>
            <a:pPr algn="just"/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Medium term </a:t>
            </a:r>
            <a:r>
              <a:rPr lang="en-US" dirty="0" smtClean="0"/>
              <a:t>varied in the range of </a:t>
            </a:r>
            <a:r>
              <a:rPr lang="en-US" dirty="0" smtClean="0">
                <a:solidFill>
                  <a:srgbClr val="FF0000"/>
                </a:solidFill>
              </a:rPr>
              <a:t>INR 4.10 per kWh to INR 4.85 per kWh. </a:t>
            </a:r>
          </a:p>
          <a:p>
            <a:pPr algn="just"/>
            <a:endParaRPr lang="en-US" dirty="0" smtClean="0">
              <a:solidFill>
                <a:srgbClr val="FF0000"/>
              </a:solidFill>
            </a:endParaRPr>
          </a:p>
          <a:p>
            <a:pPr algn="just"/>
            <a:r>
              <a:rPr lang="en-US" dirty="0" smtClean="0"/>
              <a:t>The price in the medium term was relatively high when compared with the price in the long-term. </a:t>
            </a:r>
          </a:p>
          <a:p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8FED-14BF-4A47-B460-8D7A01273D50}" type="datetime1">
              <a:rPr lang="en-US" smtClean="0"/>
              <a:pPr/>
              <a:t>6/27/2014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source: Report on Short-term Power Market in India, 2012-13 </a:t>
            </a:r>
            <a:endParaRPr lang="en-US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Need for repackaging the products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+mj-lt"/>
              </a:rPr>
              <a:t>Short-Term RTC bilateral </a:t>
            </a:r>
            <a:r>
              <a:rPr lang="en-US" dirty="0" smtClean="0"/>
              <a:t>–&gt; </a:t>
            </a:r>
            <a:r>
              <a:rPr lang="en-US" dirty="0" smtClean="0">
                <a:latin typeface="+mj-lt"/>
              </a:rPr>
              <a:t>Short Term 18 hour (Off-Peak) energy contracts</a:t>
            </a:r>
          </a:p>
          <a:p>
            <a:r>
              <a:rPr lang="en-US" dirty="0" smtClean="0"/>
              <a:t>Medium Term -&gt; </a:t>
            </a:r>
            <a:r>
              <a:rPr lang="en-US" dirty="0" smtClean="0">
                <a:latin typeface="+mj-lt"/>
              </a:rPr>
              <a:t>RTC 6-8 months contracts for  3 years</a:t>
            </a:r>
          </a:p>
          <a:p>
            <a:r>
              <a:rPr lang="en-US" dirty="0" smtClean="0"/>
              <a:t>Long Term -&gt; </a:t>
            </a:r>
            <a:r>
              <a:rPr lang="en-US" dirty="0" smtClean="0">
                <a:latin typeface="+mj-lt"/>
              </a:rPr>
              <a:t>RTC 6-8 months contract for 25 </a:t>
            </a:r>
            <a:r>
              <a:rPr lang="en-US" dirty="0" smtClean="0">
                <a:latin typeface="+mj-lt"/>
              </a:rPr>
              <a:t>years </a:t>
            </a:r>
            <a:r>
              <a:rPr lang="en-US" i="1" dirty="0" smtClean="0">
                <a:solidFill>
                  <a:srgbClr val="00B0F0"/>
                </a:solidFill>
                <a:latin typeface="+mj-lt"/>
              </a:rPr>
              <a:t>(while paying for annual open access charges)</a:t>
            </a:r>
            <a:endParaRPr lang="en-US" i="1" dirty="0" smtClean="0">
              <a:solidFill>
                <a:srgbClr val="00B0F0"/>
              </a:solidFill>
              <a:latin typeface="+mj-lt"/>
            </a:endParaRPr>
          </a:p>
          <a:p>
            <a:endParaRPr lang="en-US" dirty="0" smtClean="0"/>
          </a:p>
          <a:p>
            <a:r>
              <a:rPr lang="en-US" dirty="0" smtClean="0"/>
              <a:t>Discussion </a:t>
            </a:r>
            <a:r>
              <a:rPr lang="en-US" dirty="0" smtClean="0"/>
              <a:t>with State </a:t>
            </a:r>
            <a:r>
              <a:rPr lang="en-US" dirty="0" err="1" smtClean="0"/>
              <a:t>Discoms</a:t>
            </a:r>
            <a:r>
              <a:rPr lang="en-US" dirty="0" smtClean="0"/>
              <a:t>  etc. – for preparing case-I bidding in similar  duration package </a:t>
            </a:r>
          </a:p>
          <a:p>
            <a:r>
              <a:rPr lang="en-US" dirty="0" smtClean="0">
                <a:latin typeface="+mj-lt"/>
              </a:rPr>
              <a:t>Trade-off -&gt; Discount- Cheaper energy deals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1766B-0C16-41C9-BD74-FB346D6B440B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6/27/2014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29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610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Nepal Power System at a glance</a:t>
            </a:r>
            <a:br>
              <a:rPr lang="en-US" dirty="0" smtClean="0"/>
            </a:br>
            <a:r>
              <a:rPr lang="en-US" sz="4000" dirty="0" smtClean="0"/>
              <a:t>Load Forecast, Generation Plan and Balance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7872" y="1524000"/>
            <a:ext cx="8453402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4"/>
          <p:cNvSpPr/>
          <p:nvPr/>
        </p:nvSpPr>
        <p:spPr>
          <a:xfrm>
            <a:off x="3505200" y="1447800"/>
            <a:ext cx="1371600" cy="5105400"/>
          </a:xfrm>
          <a:prstGeom prst="ellipse">
            <a:avLst/>
          </a:prstGeom>
          <a:solidFill>
            <a:srgbClr val="FF0000">
              <a:alpha val="1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7620000" y="1447800"/>
            <a:ext cx="1219200" cy="5029200"/>
          </a:xfrm>
          <a:prstGeom prst="ellipse">
            <a:avLst/>
          </a:prstGeom>
          <a:solidFill>
            <a:srgbClr val="00B050">
              <a:alpha val="1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FF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990600" y="609600"/>
            <a:ext cx="7693025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b="1" u="sng" dirty="0" smtClean="0"/>
              <a:t>Product packaging of Seasonal Hydro-energy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Recent Initiative by NEA – Purchasing Dry/ Winter Energy from Export projects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1066800" y="1827213"/>
            <a:ext cx="7616825" cy="4497387"/>
          </a:xfrm>
        </p:spPr>
        <p:txBody>
          <a:bodyPr/>
          <a:lstStyle/>
          <a:p>
            <a:pPr eaLnBrk="1" hangingPunct="1"/>
            <a:r>
              <a:rPr lang="en-US" sz="2200" dirty="0" smtClean="0"/>
              <a:t>Bidding notice was published (February 2014) for supplying energy for only 5 months (mid Dec – mid May)</a:t>
            </a:r>
          </a:p>
          <a:p>
            <a:pPr eaLnBrk="1" hangingPunct="1"/>
            <a:r>
              <a:rPr lang="en-US" sz="2200" dirty="0" smtClean="0"/>
              <a:t>Energy to be delivered from 2020.</a:t>
            </a:r>
          </a:p>
          <a:p>
            <a:pPr eaLnBrk="1" hangingPunct="1"/>
            <a:r>
              <a:rPr lang="en-US" sz="2200" b="1" dirty="0" smtClean="0">
                <a:solidFill>
                  <a:srgbClr val="00B050"/>
                </a:solidFill>
              </a:rPr>
              <a:t>Ceiling price NRs 10.60/unit ( INR 6.625) without any escalation</a:t>
            </a:r>
            <a:r>
              <a:rPr lang="en-US" sz="2200" dirty="0" smtClean="0"/>
              <a:t>.</a:t>
            </a:r>
          </a:p>
          <a:p>
            <a:pPr eaLnBrk="1" hangingPunct="1"/>
            <a:r>
              <a:rPr lang="en-US" sz="2200" dirty="0" smtClean="0"/>
              <a:t>No contract period specified.</a:t>
            </a:r>
          </a:p>
          <a:p>
            <a:pPr eaLnBrk="1" hangingPunct="1"/>
            <a:r>
              <a:rPr lang="en-US" sz="2200" b="1" dirty="0" smtClean="0">
                <a:solidFill>
                  <a:srgbClr val="00B050"/>
                </a:solidFill>
              </a:rPr>
              <a:t>No convertible currency, currency risk born by the seller</a:t>
            </a:r>
          </a:p>
          <a:p>
            <a:pPr eaLnBrk="1" hangingPunct="1"/>
            <a:r>
              <a:rPr lang="en-US" sz="2200" dirty="0" smtClean="0"/>
              <a:t>Wet energy (7 months) – no obligations of NEA, the Project to evacuate power to India/Region on its own</a:t>
            </a:r>
          </a:p>
          <a:p>
            <a:pPr eaLnBrk="1" hangingPunct="1"/>
            <a:r>
              <a:rPr lang="en-US" sz="2200" b="1" dirty="0" smtClean="0">
                <a:solidFill>
                  <a:srgbClr val="00B050"/>
                </a:solidFill>
              </a:rPr>
              <a:t>Support the system as a Virtual annual Reservoir</a:t>
            </a:r>
          </a:p>
          <a:p>
            <a:pPr eaLnBrk="1" hangingPunct="1"/>
            <a:endParaRPr lang="en-US" dirty="0" smtClean="0"/>
          </a:p>
          <a:p>
            <a:pPr eaLnBrk="1" hangingPunct="1">
              <a:buFont typeface="Wingdings" pitchFamily="2" charset="2"/>
              <a:buNone/>
            </a:pPr>
            <a:endParaRPr lang="en-US" dirty="0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34F4D8B-278A-45AB-AC79-2382E32A11F0}" type="slidenum">
              <a:rPr lang="en-US" smtClean="0"/>
              <a:pPr/>
              <a:t>30</a:t>
            </a:fld>
            <a:endParaRPr 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914400" y="0"/>
            <a:ext cx="7693025" cy="114300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 eaLnBrk="1" hangingPunct="1"/>
            <a:r>
              <a:rPr lang="en-US" sz="3200" dirty="0" smtClean="0">
                <a:solidFill>
                  <a:srgbClr val="006666"/>
                </a:solidFill>
              </a:rPr>
              <a:t>Recent Initiative by NEA – </a:t>
            </a:r>
            <a:r>
              <a:rPr lang="en-US" sz="3200" dirty="0" smtClean="0">
                <a:solidFill>
                  <a:srgbClr val="006666"/>
                </a:solidFill>
              </a:rPr>
              <a:t/>
            </a:r>
            <a:br>
              <a:rPr lang="en-US" sz="3200" dirty="0" smtClean="0">
                <a:solidFill>
                  <a:srgbClr val="006666"/>
                </a:solidFill>
              </a:rPr>
            </a:br>
            <a:r>
              <a:rPr lang="en-US" sz="2800" dirty="0" smtClean="0">
                <a:solidFill>
                  <a:srgbClr val="006666"/>
                </a:solidFill>
              </a:rPr>
              <a:t>Purchasing </a:t>
            </a:r>
            <a:r>
              <a:rPr lang="en-US" sz="2800" dirty="0" smtClean="0">
                <a:solidFill>
                  <a:srgbClr val="006666"/>
                </a:solidFill>
              </a:rPr>
              <a:t>Dry / Winter Energy from Export projects</a:t>
            </a:r>
            <a:endParaRPr lang="en-US" dirty="0" smtClean="0"/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381000" y="1295400"/>
            <a:ext cx="8763000" cy="5257800"/>
          </a:xfrm>
          <a:solidFill>
            <a:schemeClr val="bg2"/>
          </a:solidFill>
        </p:spPr>
        <p:txBody>
          <a:bodyPr>
            <a:normAutofit/>
          </a:bodyPr>
          <a:lstStyle/>
          <a:p>
            <a:pPr eaLnBrk="1" hangingPunct="1"/>
            <a:r>
              <a:rPr lang="en-US" sz="2000" b="1" dirty="0" smtClean="0">
                <a:solidFill>
                  <a:srgbClr val="0070C0"/>
                </a:solidFill>
                <a:latin typeface="+mj-lt"/>
              </a:rPr>
              <a:t>5</a:t>
            </a:r>
            <a:r>
              <a:rPr lang="en-US" sz="2000" dirty="0" smtClean="0">
                <a:latin typeface="+mj-lt"/>
              </a:rPr>
              <a:t> projects offered their energy – total capacity </a:t>
            </a:r>
            <a:r>
              <a:rPr lang="en-US" sz="2000" b="1" dirty="0" smtClean="0">
                <a:solidFill>
                  <a:srgbClr val="0070C0"/>
                </a:solidFill>
                <a:latin typeface="+mj-lt"/>
              </a:rPr>
              <a:t>1680 MW</a:t>
            </a:r>
          </a:p>
          <a:p>
            <a:pPr eaLnBrk="1" hangingPunct="1"/>
            <a:r>
              <a:rPr lang="en-US" sz="2000" dirty="0" smtClean="0">
                <a:latin typeface="+mj-lt"/>
              </a:rPr>
              <a:t>Total Energy in 5 months – </a:t>
            </a:r>
            <a:r>
              <a:rPr lang="en-US" sz="2000" dirty="0" err="1" smtClean="0">
                <a:latin typeface="+mj-lt"/>
              </a:rPr>
              <a:t>apx</a:t>
            </a:r>
            <a:r>
              <a:rPr lang="en-US" sz="2000" dirty="0" smtClean="0">
                <a:latin typeface="+mj-lt"/>
              </a:rPr>
              <a:t>. </a:t>
            </a:r>
            <a:r>
              <a:rPr lang="en-US" sz="2000" b="1" dirty="0" smtClean="0">
                <a:solidFill>
                  <a:srgbClr val="0070C0"/>
                </a:solidFill>
                <a:latin typeface="+mj-lt"/>
              </a:rPr>
              <a:t>1975 GWH </a:t>
            </a:r>
            <a:r>
              <a:rPr lang="en-US" sz="2000" dirty="0" smtClean="0">
                <a:latin typeface="+mj-lt"/>
              </a:rPr>
              <a:t>( averaging 550MW dry capacity)</a:t>
            </a:r>
          </a:p>
          <a:p>
            <a:pPr eaLnBrk="1" hangingPunct="1"/>
            <a:r>
              <a:rPr lang="en-US" sz="2000" b="1" dirty="0" smtClean="0">
                <a:solidFill>
                  <a:srgbClr val="0070C0"/>
                </a:solidFill>
                <a:latin typeface="+mj-lt"/>
              </a:rPr>
              <a:t>2</a:t>
            </a:r>
            <a:r>
              <a:rPr lang="en-US" sz="2000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en-US" sz="2000" dirty="0" smtClean="0">
                <a:latin typeface="+mj-lt"/>
              </a:rPr>
              <a:t>projects in the </a:t>
            </a:r>
            <a:r>
              <a:rPr lang="en-US" sz="2000" b="1" dirty="0" smtClean="0">
                <a:solidFill>
                  <a:srgbClr val="0070C0"/>
                </a:solidFill>
                <a:latin typeface="+mj-lt"/>
              </a:rPr>
              <a:t>West</a:t>
            </a:r>
            <a:r>
              <a:rPr lang="en-US" sz="2000" b="1" dirty="0" smtClean="0">
                <a:latin typeface="+mj-lt"/>
              </a:rPr>
              <a:t> , </a:t>
            </a:r>
            <a:r>
              <a:rPr lang="en-US" sz="2000" b="1" dirty="0" smtClean="0">
                <a:solidFill>
                  <a:srgbClr val="0070C0"/>
                </a:solidFill>
                <a:latin typeface="+mj-lt"/>
              </a:rPr>
              <a:t>2 </a:t>
            </a:r>
            <a:r>
              <a:rPr lang="en-US" sz="2000" dirty="0" smtClean="0">
                <a:latin typeface="+mj-lt"/>
              </a:rPr>
              <a:t>projects in the </a:t>
            </a:r>
            <a:r>
              <a:rPr lang="en-US" sz="2000" b="1" dirty="0" smtClean="0">
                <a:solidFill>
                  <a:srgbClr val="0070C0"/>
                </a:solidFill>
                <a:latin typeface="+mj-lt"/>
              </a:rPr>
              <a:t>central</a:t>
            </a:r>
            <a:r>
              <a:rPr lang="en-US" sz="2000" dirty="0" smtClean="0">
                <a:latin typeface="+mj-lt"/>
              </a:rPr>
              <a:t>  and 1</a:t>
            </a:r>
            <a:r>
              <a:rPr lang="en-US" sz="2000" b="1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en-US" sz="2000" dirty="0" smtClean="0">
                <a:latin typeface="+mj-lt"/>
              </a:rPr>
              <a:t>project in the </a:t>
            </a:r>
            <a:r>
              <a:rPr lang="en-US" sz="2000" b="1" dirty="0" smtClean="0">
                <a:solidFill>
                  <a:srgbClr val="0070C0"/>
                </a:solidFill>
                <a:latin typeface="+mj-lt"/>
              </a:rPr>
              <a:t>eastern</a:t>
            </a:r>
            <a:r>
              <a:rPr lang="en-US" sz="2000" dirty="0" smtClean="0">
                <a:latin typeface="+mj-lt"/>
              </a:rPr>
              <a:t> Nepal</a:t>
            </a:r>
          </a:p>
          <a:p>
            <a:pPr eaLnBrk="1" hangingPunct="1"/>
            <a:r>
              <a:rPr lang="en-US" sz="2000" dirty="0" smtClean="0">
                <a:latin typeface="+mj-lt"/>
              </a:rPr>
              <a:t>All projects offering to complete within </a:t>
            </a:r>
            <a:r>
              <a:rPr lang="en-US" sz="2000" b="1" dirty="0" smtClean="0">
                <a:solidFill>
                  <a:srgbClr val="0070C0"/>
                </a:solidFill>
                <a:latin typeface="+mj-lt"/>
              </a:rPr>
              <a:t>2020</a:t>
            </a:r>
            <a:r>
              <a:rPr lang="en-US" sz="2000" dirty="0" smtClean="0">
                <a:latin typeface="+mj-lt"/>
              </a:rPr>
              <a:t> and prices within </a:t>
            </a:r>
            <a:r>
              <a:rPr lang="en-US" sz="2000" b="1" dirty="0" smtClean="0">
                <a:solidFill>
                  <a:srgbClr val="0070C0"/>
                </a:solidFill>
                <a:latin typeface="+mj-lt"/>
              </a:rPr>
              <a:t>NRs 10.60/unit</a:t>
            </a:r>
          </a:p>
          <a:p>
            <a:pPr eaLnBrk="1" hangingPunct="1"/>
            <a:r>
              <a:rPr lang="en-US" sz="2000" dirty="0" smtClean="0">
                <a:latin typeface="+mj-lt"/>
              </a:rPr>
              <a:t>Further negotiation and discussions regarding project feasibility, reliability , terms of sale going on</a:t>
            </a:r>
            <a:r>
              <a:rPr lang="en-US" sz="2000" dirty="0" smtClean="0">
                <a:latin typeface="+mj-lt"/>
              </a:rPr>
              <a:t>.</a:t>
            </a:r>
          </a:p>
          <a:p>
            <a:pPr eaLnBrk="1" hangingPunct="1"/>
            <a:r>
              <a:rPr lang="en-US" sz="2000" b="1" dirty="0" smtClean="0">
                <a:solidFill>
                  <a:srgbClr val="00B0F0"/>
                </a:solidFill>
                <a:latin typeface="+mj-lt"/>
              </a:rPr>
              <a:t>This is an Interesting Product – Yet to see how it will end up.</a:t>
            </a:r>
          </a:p>
          <a:p>
            <a:pPr eaLnBrk="1" hangingPunct="1"/>
            <a:endParaRPr lang="en-US" sz="2000" dirty="0" smtClean="0"/>
          </a:p>
          <a:p>
            <a:pPr eaLnBrk="1" hangingPunct="1"/>
            <a:r>
              <a:rPr lang="en-US" sz="2000" dirty="0" smtClean="0">
                <a:latin typeface="+mj-lt"/>
              </a:rPr>
              <a:t>Questions arising </a:t>
            </a:r>
            <a:r>
              <a:rPr lang="en-US" sz="2000" dirty="0" smtClean="0">
                <a:latin typeface="+mj-lt"/>
              </a:rPr>
              <a:t>regarding </a:t>
            </a:r>
            <a:r>
              <a:rPr lang="en-US" sz="2000" b="1" u="sng" dirty="0" smtClean="0">
                <a:latin typeface="+mj-lt"/>
              </a:rPr>
              <a:t>Identification as Domestic /Export project ? </a:t>
            </a:r>
            <a:r>
              <a:rPr lang="en-US" sz="2000" b="1" dirty="0" smtClean="0">
                <a:latin typeface="+mj-lt"/>
              </a:rPr>
              <a:t>– Once Energy is sold in </a:t>
            </a:r>
            <a:r>
              <a:rPr lang="en-US" sz="2000" b="1" dirty="0" smtClean="0">
                <a:latin typeface="+mj-lt"/>
              </a:rPr>
              <a:t>the Regional </a:t>
            </a:r>
            <a:r>
              <a:rPr lang="en-US" sz="2000" b="1" dirty="0" smtClean="0">
                <a:latin typeface="+mj-lt"/>
              </a:rPr>
              <a:t>Market </a:t>
            </a:r>
            <a:r>
              <a:rPr lang="en-US" sz="2000" b="1" u="sng" dirty="0" smtClean="0">
                <a:latin typeface="+mj-lt"/>
              </a:rPr>
              <a:t>– </a:t>
            </a:r>
            <a:r>
              <a:rPr lang="en-US" sz="2000" b="1" u="sng" dirty="0" smtClean="0">
                <a:solidFill>
                  <a:srgbClr val="00B050"/>
                </a:solidFill>
                <a:latin typeface="+mj-lt"/>
              </a:rPr>
              <a:t>which is what</a:t>
            </a:r>
            <a:r>
              <a:rPr lang="en-US" sz="2000" b="1" u="sng" dirty="0" smtClean="0">
                <a:solidFill>
                  <a:srgbClr val="00B050"/>
                </a:solidFill>
                <a:latin typeface="+mj-lt"/>
              </a:rPr>
              <a:t>?</a:t>
            </a:r>
          </a:p>
          <a:p>
            <a:pPr eaLnBrk="1" hangingPunct="1"/>
            <a:endParaRPr lang="en-US" sz="500" b="1" u="sng" dirty="0" smtClean="0">
              <a:solidFill>
                <a:srgbClr val="00B050"/>
              </a:solidFill>
              <a:latin typeface="+mj-lt"/>
            </a:endParaRPr>
          </a:p>
          <a:p>
            <a:pPr lvl="1"/>
            <a:r>
              <a:rPr lang="en-US" sz="2000" dirty="0" smtClean="0">
                <a:latin typeface="+mj-lt"/>
              </a:rPr>
              <a:t>Energy Royalty  for </a:t>
            </a:r>
            <a:r>
              <a:rPr lang="en-US" sz="2100" u="sng" dirty="0" smtClean="0">
                <a:latin typeface="+mj-lt"/>
              </a:rPr>
              <a:t>Export</a:t>
            </a:r>
            <a:r>
              <a:rPr lang="en-US" sz="2100" dirty="0" smtClean="0">
                <a:latin typeface="+mj-lt"/>
              </a:rPr>
              <a:t>, </a:t>
            </a:r>
            <a:r>
              <a:rPr lang="en-US" sz="2100" u="sng" dirty="0" smtClean="0">
                <a:latin typeface="+mj-lt"/>
              </a:rPr>
              <a:t>Domestic</a:t>
            </a:r>
            <a:r>
              <a:rPr lang="en-US" sz="2100" dirty="0" smtClean="0">
                <a:latin typeface="+mj-lt"/>
              </a:rPr>
              <a:t> and </a:t>
            </a:r>
            <a:r>
              <a:rPr lang="en-US" sz="2100" u="sng" dirty="0" smtClean="0">
                <a:latin typeface="+mj-lt"/>
              </a:rPr>
              <a:t>Hybrid</a:t>
            </a:r>
            <a:r>
              <a:rPr lang="en-US" sz="2100" dirty="0" smtClean="0">
                <a:latin typeface="+mj-lt"/>
              </a:rPr>
              <a:t> projects</a:t>
            </a:r>
          </a:p>
          <a:p>
            <a:pPr lvl="1"/>
            <a:r>
              <a:rPr lang="en-US" sz="2000" dirty="0" smtClean="0">
                <a:latin typeface="+mj-lt"/>
              </a:rPr>
              <a:t>For those selling in the Regional market (Exchange) or directly across border – to regard as Export Project ? </a:t>
            </a:r>
          </a:p>
          <a:p>
            <a:pPr eaLnBrk="1" hangingPunct="1"/>
            <a:endParaRPr lang="en-US" sz="2000" dirty="0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FF83CED-BC99-4B47-A79C-E352C297C9CB}" type="slidenum">
              <a:rPr lang="en-US" smtClean="0"/>
              <a:pPr/>
              <a:t>31</a:t>
            </a:fld>
            <a:endParaRPr lang="en-US" dirty="0" smtClean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04088"/>
            <a:ext cx="8534400" cy="819912"/>
          </a:xfrm>
        </p:spPr>
        <p:txBody>
          <a:bodyPr>
            <a:normAutofit/>
          </a:bodyPr>
          <a:lstStyle/>
          <a:p>
            <a:r>
              <a:rPr lang="en-US" sz="4400" dirty="0" smtClean="0"/>
              <a:t>Looking for Power Trade Agreements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PTA was signed in February 1996 at secretary level, which required to be ratified by parliament, not done.</a:t>
            </a:r>
          </a:p>
          <a:p>
            <a:r>
              <a:rPr lang="en-US" dirty="0" smtClean="0"/>
              <a:t>A new PTA draft is in the offing</a:t>
            </a:r>
          </a:p>
          <a:p>
            <a:r>
              <a:rPr lang="en-US" dirty="0" smtClean="0"/>
              <a:t>G2G PTA is a brief, summarized document acting as umbrella</a:t>
            </a:r>
          </a:p>
          <a:p>
            <a:r>
              <a:rPr lang="en-US" dirty="0" smtClean="0"/>
              <a:t>Further  agreements have to be cleared at detail</a:t>
            </a:r>
          </a:p>
          <a:p>
            <a:pPr>
              <a:buNone/>
            </a:pP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1766B-0C16-41C9-BD74-FB346D6B440B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6/27/2014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32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FF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r>
              <a:rPr lang="en-US" dirty="0" smtClean="0"/>
              <a:t>Power Trade Agreement 1996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562600"/>
          </a:xfrm>
        </p:spPr>
        <p:txBody>
          <a:bodyPr>
            <a:normAutofit fontScale="55000" lnSpcReduction="20000"/>
          </a:bodyPr>
          <a:lstStyle/>
          <a:p>
            <a:r>
              <a:rPr lang="en-US" sz="3300" dirty="0" smtClean="0"/>
              <a:t>Article -1 </a:t>
            </a:r>
          </a:p>
          <a:p>
            <a:r>
              <a:rPr lang="en-US" sz="3300" u="sng" dirty="0" smtClean="0"/>
              <a:t>Any party, in Nepal or India, may enter </a:t>
            </a:r>
            <a:r>
              <a:rPr lang="en-US" sz="3300" dirty="0" smtClean="0"/>
              <a:t>into an agreement for power trade between Nepal and India</a:t>
            </a:r>
          </a:p>
          <a:p>
            <a:r>
              <a:rPr lang="en-US" sz="3300" dirty="0" smtClean="0"/>
              <a:t>Article -2</a:t>
            </a:r>
          </a:p>
          <a:p>
            <a:r>
              <a:rPr lang="en-US" sz="3300" dirty="0" smtClean="0"/>
              <a:t>The parties </a:t>
            </a:r>
            <a:r>
              <a:rPr lang="en-US" sz="3300" u="sng" dirty="0" smtClean="0"/>
              <a:t>may determine the terms and conditions </a:t>
            </a:r>
            <a:r>
              <a:rPr lang="en-US" sz="3300" dirty="0" smtClean="0"/>
              <a:t>including price, delivery etc.</a:t>
            </a:r>
          </a:p>
          <a:p>
            <a:r>
              <a:rPr lang="en-US" sz="3300" dirty="0" smtClean="0"/>
              <a:t>Article -3</a:t>
            </a:r>
          </a:p>
          <a:p>
            <a:r>
              <a:rPr lang="en-US" sz="3300" dirty="0" smtClean="0"/>
              <a:t>The parties entering into such an agreement for power trade shall be afforded </a:t>
            </a:r>
            <a:r>
              <a:rPr lang="en-US" sz="3300" u="sng" dirty="0" smtClean="0"/>
              <a:t>all necessary assistance</a:t>
            </a:r>
            <a:r>
              <a:rPr lang="en-US" sz="3300" dirty="0" smtClean="0"/>
              <a:t> by respective Governments - survey, construction, operation and maintenance</a:t>
            </a:r>
          </a:p>
          <a:p>
            <a:r>
              <a:rPr lang="en-US" sz="3300" dirty="0" smtClean="0"/>
              <a:t>Article -4</a:t>
            </a:r>
          </a:p>
          <a:p>
            <a:r>
              <a:rPr lang="en-US" sz="3300" dirty="0" smtClean="0"/>
              <a:t>The parties entering into such agreement for power trade, shall be granted all </a:t>
            </a:r>
            <a:r>
              <a:rPr lang="en-US" sz="3300" u="sng" dirty="0" smtClean="0"/>
              <a:t>the incentives and concessions by respective </a:t>
            </a:r>
            <a:r>
              <a:rPr lang="en-US" sz="3300" dirty="0" smtClean="0"/>
              <a:t>Governments</a:t>
            </a:r>
          </a:p>
          <a:p>
            <a:r>
              <a:rPr lang="en-US" sz="3300" dirty="0" smtClean="0"/>
              <a:t>Article -5</a:t>
            </a:r>
          </a:p>
          <a:p>
            <a:r>
              <a:rPr lang="en-US" sz="3300" dirty="0" smtClean="0"/>
              <a:t>The parties entering into such an agreement for power trade, shall </a:t>
            </a:r>
            <a:r>
              <a:rPr lang="en-US" sz="3300" u="sng" dirty="0" err="1" smtClean="0"/>
              <a:t>fulfil</a:t>
            </a:r>
            <a:r>
              <a:rPr lang="en-US" sz="3300" u="sng" dirty="0" smtClean="0"/>
              <a:t> all necessary requirements</a:t>
            </a:r>
            <a:r>
              <a:rPr lang="en-US" sz="3300" dirty="0" smtClean="0"/>
              <a:t> stipulated in relevant laws</a:t>
            </a:r>
          </a:p>
          <a:p>
            <a:r>
              <a:rPr lang="en-US" sz="3300" dirty="0" smtClean="0"/>
              <a:t>Article -6</a:t>
            </a:r>
          </a:p>
          <a:p>
            <a:r>
              <a:rPr lang="en-US" sz="3300" dirty="0" smtClean="0"/>
              <a:t>HMGN and GOI may enter into separate arrangements </a:t>
            </a:r>
            <a:r>
              <a:rPr lang="en-US" sz="3300" u="sng" dirty="0" smtClean="0"/>
              <a:t>between themselves or with third countries</a:t>
            </a:r>
            <a:r>
              <a:rPr lang="en-US" sz="3300" dirty="0" smtClean="0"/>
              <a:t> on power trading</a:t>
            </a:r>
          </a:p>
          <a:p>
            <a:r>
              <a:rPr lang="en-US" sz="3300" dirty="0" smtClean="0"/>
              <a:t>Article -7,8,9 - Shall be valid for 50 years, need to be ratified, shall be reviewed every 10 years.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1766B-0C16-41C9-BD74-FB346D6B440B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6/27/2014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33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8229600" cy="1143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Facilitation by PTA </a:t>
            </a:r>
            <a:r>
              <a:rPr lang="en-US" sz="4000" dirty="0" smtClean="0"/>
              <a:t>–</a:t>
            </a:r>
            <a:br>
              <a:rPr lang="en-US" sz="4000" dirty="0" smtClean="0"/>
            </a:br>
            <a:r>
              <a:rPr lang="en-US" sz="2400" b="1" dirty="0" smtClean="0"/>
              <a:t>What we seek as a Utility 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92500" lnSpcReduction="10000"/>
          </a:bodyPr>
          <a:lstStyle/>
          <a:p>
            <a:r>
              <a:rPr lang="en-US" u="sng" dirty="0" smtClean="0">
                <a:latin typeface="+mj-lt"/>
              </a:rPr>
              <a:t>Remove Regulatory restrictions  </a:t>
            </a:r>
            <a:r>
              <a:rPr lang="en-US" dirty="0" smtClean="0">
                <a:latin typeface="+mj-lt"/>
              </a:rPr>
              <a:t>for Evolution of the Indian Exchange Market as a Regional market –</a:t>
            </a:r>
          </a:p>
          <a:p>
            <a:r>
              <a:rPr lang="en-US" u="sng" dirty="0" smtClean="0">
                <a:latin typeface="+mj-lt"/>
              </a:rPr>
              <a:t>Non-discriminatory access </a:t>
            </a:r>
            <a:r>
              <a:rPr lang="en-US" dirty="0" smtClean="0">
                <a:latin typeface="+mj-lt"/>
              </a:rPr>
              <a:t>to Transmission and Market for  members from countries having PTAs –  Open access to State Transmission network and CTU </a:t>
            </a:r>
          </a:p>
          <a:p>
            <a:r>
              <a:rPr lang="en-US" dirty="0" smtClean="0">
                <a:latin typeface="+mj-lt"/>
              </a:rPr>
              <a:t>Possibility of </a:t>
            </a:r>
            <a:r>
              <a:rPr lang="en-US" u="sng" dirty="0" smtClean="0">
                <a:latin typeface="+mj-lt"/>
              </a:rPr>
              <a:t>local areas to be fed from across the border  </a:t>
            </a:r>
            <a:r>
              <a:rPr lang="en-US" dirty="0" smtClean="0">
                <a:latin typeface="+mj-lt"/>
              </a:rPr>
              <a:t>- open access </a:t>
            </a:r>
            <a:r>
              <a:rPr lang="en-US" u="sng" dirty="0" smtClean="0">
                <a:latin typeface="+mj-lt"/>
              </a:rPr>
              <a:t>bulk consumer  </a:t>
            </a:r>
            <a:r>
              <a:rPr lang="en-US" dirty="0" smtClean="0">
                <a:latin typeface="+mj-lt"/>
              </a:rPr>
              <a:t>( useful for both Nepal and India rural areas)</a:t>
            </a:r>
          </a:p>
          <a:p>
            <a:endParaRPr lang="en-US" dirty="0" smtClean="0">
              <a:latin typeface="+mj-lt"/>
            </a:endParaRPr>
          </a:p>
          <a:p>
            <a:r>
              <a:rPr lang="en-US" dirty="0" smtClean="0">
                <a:latin typeface="+mj-lt"/>
              </a:rPr>
              <a:t>Allow participation in </a:t>
            </a:r>
            <a:r>
              <a:rPr lang="en-US" u="sng" dirty="0" smtClean="0">
                <a:latin typeface="+mj-lt"/>
              </a:rPr>
              <a:t>Case-I bidding without discrimination</a:t>
            </a:r>
          </a:p>
          <a:p>
            <a:r>
              <a:rPr lang="en-US" dirty="0" smtClean="0">
                <a:latin typeface="+mj-lt"/>
              </a:rPr>
              <a:t>Access to </a:t>
            </a:r>
            <a:r>
              <a:rPr lang="en-US" u="sng" dirty="0" smtClean="0">
                <a:latin typeface="+mj-lt"/>
              </a:rPr>
              <a:t>individual projects across borders </a:t>
            </a:r>
            <a:r>
              <a:rPr lang="en-US" dirty="0" smtClean="0">
                <a:latin typeface="+mj-lt"/>
              </a:rPr>
              <a:t>for investment and bilateral purchase  or  sale to direct </a:t>
            </a:r>
            <a:r>
              <a:rPr lang="en-US" dirty="0" smtClean="0">
                <a:latin typeface="+mj-lt"/>
              </a:rPr>
              <a:t>consumers</a:t>
            </a:r>
          </a:p>
          <a:p>
            <a:pPr algn="ctr"/>
            <a:r>
              <a:rPr lang="en-US" b="1" dirty="0" smtClean="0">
                <a:solidFill>
                  <a:srgbClr val="92D050"/>
                </a:solidFill>
              </a:rPr>
              <a:t>Committees can work out the details</a:t>
            </a:r>
            <a:endParaRPr lang="en-US" sz="3000" b="1" dirty="0" smtClean="0">
              <a:solidFill>
                <a:srgbClr val="92D050"/>
              </a:solidFill>
            </a:endParaRP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1766B-0C16-41C9-BD74-FB346D6B440B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6/27/2014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34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FF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04088"/>
            <a:ext cx="8534400" cy="819912"/>
          </a:xfrm>
        </p:spPr>
        <p:txBody>
          <a:bodyPr>
            <a:noAutofit/>
          </a:bodyPr>
          <a:lstStyle/>
          <a:p>
            <a:r>
              <a:rPr lang="en-US" sz="2800" dirty="0" smtClean="0"/>
              <a:t>Looking for Power Trade </a:t>
            </a:r>
            <a:r>
              <a:rPr lang="en-US" sz="2800" dirty="0" smtClean="0"/>
              <a:t>Agreements Implementation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648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latin typeface="+mj-lt"/>
              </a:rPr>
              <a:t>It is better to </a:t>
            </a:r>
            <a:r>
              <a:rPr lang="en-US" dirty="0" smtClean="0">
                <a:latin typeface="+mj-lt"/>
              </a:rPr>
              <a:t>define </a:t>
            </a:r>
            <a:r>
              <a:rPr lang="en-US" dirty="0" smtClean="0">
                <a:latin typeface="+mj-lt"/>
              </a:rPr>
              <a:t>a working modality for an effective PTA</a:t>
            </a:r>
          </a:p>
          <a:p>
            <a:r>
              <a:rPr lang="en-US" dirty="0" smtClean="0">
                <a:latin typeface="+mj-lt"/>
              </a:rPr>
              <a:t>Joint </a:t>
            </a:r>
            <a:r>
              <a:rPr lang="en-US" dirty="0" smtClean="0">
                <a:latin typeface="+mj-lt"/>
              </a:rPr>
              <a:t>Committees or Taskforces (A la Bangladesh)</a:t>
            </a:r>
          </a:p>
          <a:p>
            <a:pPr lvl="1"/>
            <a:r>
              <a:rPr lang="en-US" dirty="0" smtClean="0">
                <a:latin typeface="+mj-lt"/>
              </a:rPr>
              <a:t>Top political level - Ministerial</a:t>
            </a:r>
          </a:p>
          <a:p>
            <a:pPr lvl="1"/>
            <a:r>
              <a:rPr lang="en-US" dirty="0" smtClean="0">
                <a:latin typeface="+mj-lt"/>
              </a:rPr>
              <a:t>Top Bureaucratic level – Secretarial</a:t>
            </a:r>
          </a:p>
          <a:p>
            <a:pPr lvl="1"/>
            <a:r>
              <a:rPr lang="en-US" dirty="0" smtClean="0">
                <a:latin typeface="+mj-lt"/>
              </a:rPr>
              <a:t>Top Utility level – Joint Technical Committee</a:t>
            </a:r>
          </a:p>
          <a:p>
            <a:pPr lvl="1"/>
            <a:r>
              <a:rPr lang="en-US" dirty="0" smtClean="0">
                <a:latin typeface="+mj-lt"/>
              </a:rPr>
              <a:t>Secretarial and Technical committees - periodic discussion – Technical Committee ( </a:t>
            </a:r>
            <a:r>
              <a:rPr lang="en-US" dirty="0" err="1" smtClean="0">
                <a:latin typeface="+mj-lt"/>
              </a:rPr>
              <a:t>eg</a:t>
            </a:r>
            <a:r>
              <a:rPr lang="en-US" dirty="0" smtClean="0">
                <a:latin typeface="+mj-lt"/>
              </a:rPr>
              <a:t> NEA) preparing the ground work for the Secretarial committees.</a:t>
            </a:r>
          </a:p>
          <a:p>
            <a:pPr>
              <a:buNone/>
            </a:pP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1766B-0C16-41C9-BD74-FB346D6B440B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6/27/2014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35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295400"/>
          </a:xfrm>
        </p:spPr>
        <p:txBody>
          <a:bodyPr>
            <a:normAutofit/>
          </a:bodyPr>
          <a:lstStyle/>
          <a:p>
            <a:r>
              <a:rPr lang="en-US" dirty="0" smtClean="0"/>
              <a:t>Facilitation by PTA </a:t>
            </a:r>
            <a:r>
              <a:rPr lang="en-US" dirty="0" smtClean="0"/>
              <a:t>–</a:t>
            </a:r>
            <a:r>
              <a:rPr lang="en-US" sz="4000" dirty="0" smtClean="0"/>
              <a:t> </a:t>
            </a:r>
            <a:br>
              <a:rPr lang="en-US" sz="4000" dirty="0" smtClean="0"/>
            </a:br>
            <a:r>
              <a:rPr lang="en-US" sz="3100" dirty="0" smtClean="0"/>
              <a:t>Good Questions are half the Answers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876800"/>
          </a:xfrm>
        </p:spPr>
        <p:txBody>
          <a:bodyPr>
            <a:normAutofit fontScale="85000" lnSpcReduction="20000"/>
          </a:bodyPr>
          <a:lstStyle/>
          <a:p>
            <a:r>
              <a:rPr lang="en-US" sz="3800" dirty="0" smtClean="0">
                <a:solidFill>
                  <a:srgbClr val="FFFF99"/>
                </a:solidFill>
              </a:rPr>
              <a:t>1.</a:t>
            </a:r>
            <a:r>
              <a:rPr lang="en-US" sz="3300" dirty="0" smtClean="0">
                <a:solidFill>
                  <a:srgbClr val="FFFF99"/>
                </a:solidFill>
              </a:rPr>
              <a:t> </a:t>
            </a:r>
            <a:r>
              <a:rPr lang="en-US" sz="2400" dirty="0" smtClean="0">
                <a:solidFill>
                  <a:srgbClr val="FFFF99"/>
                </a:solidFill>
              </a:rPr>
              <a:t>It </a:t>
            </a:r>
            <a:r>
              <a:rPr lang="en-US" sz="2400" dirty="0" smtClean="0">
                <a:solidFill>
                  <a:srgbClr val="FFFF99"/>
                </a:solidFill>
              </a:rPr>
              <a:t>is clear that </a:t>
            </a:r>
            <a:r>
              <a:rPr lang="en-US" sz="2800" dirty="0" smtClean="0">
                <a:solidFill>
                  <a:srgbClr val="FFFF99"/>
                </a:solidFill>
              </a:rPr>
              <a:t>Long Run Marginal Cost of </a:t>
            </a:r>
            <a:r>
              <a:rPr lang="en-US" sz="2800" dirty="0" smtClean="0">
                <a:solidFill>
                  <a:srgbClr val="FFFF99"/>
                </a:solidFill>
              </a:rPr>
              <a:t>electricity in </a:t>
            </a:r>
            <a:r>
              <a:rPr lang="en-US" sz="2800" dirty="0" smtClean="0">
                <a:solidFill>
                  <a:srgbClr val="FFFF99"/>
                </a:solidFill>
              </a:rPr>
              <a:t>India </a:t>
            </a:r>
            <a:r>
              <a:rPr lang="en-US" sz="2600" dirty="0" smtClean="0">
                <a:solidFill>
                  <a:srgbClr val="FFFF99"/>
                </a:solidFill>
              </a:rPr>
              <a:t>is lower than Nepal</a:t>
            </a:r>
            <a:endParaRPr lang="en-US" sz="3300" dirty="0" smtClean="0">
              <a:solidFill>
                <a:srgbClr val="FFFF99"/>
              </a:solidFill>
            </a:endParaRPr>
          </a:p>
          <a:p>
            <a:pPr lvl="1"/>
            <a:r>
              <a:rPr lang="en-US" dirty="0" smtClean="0"/>
              <a:t>What Measures to incentivize Domestic hydro-projects within a PTA regime </a:t>
            </a:r>
            <a:r>
              <a:rPr lang="en-US" dirty="0" smtClean="0"/>
              <a:t>?</a:t>
            </a:r>
          </a:p>
          <a:p>
            <a:r>
              <a:rPr lang="en-US" sz="3800" dirty="0" smtClean="0">
                <a:solidFill>
                  <a:srgbClr val="FFFF99"/>
                </a:solidFill>
              </a:rPr>
              <a:t>2. </a:t>
            </a:r>
            <a:r>
              <a:rPr lang="en-US" sz="2800" dirty="0" smtClean="0">
                <a:solidFill>
                  <a:srgbClr val="FFFF99"/>
                </a:solidFill>
              </a:rPr>
              <a:t>Transmission – </a:t>
            </a:r>
            <a:r>
              <a:rPr lang="en-US" sz="2600" dirty="0" smtClean="0">
                <a:solidFill>
                  <a:srgbClr val="FFFF99"/>
                </a:solidFill>
              </a:rPr>
              <a:t>Electricity follows physics, not economics in synchronously connected systems</a:t>
            </a:r>
            <a:endParaRPr lang="en-US" sz="2800" dirty="0" smtClean="0">
              <a:solidFill>
                <a:srgbClr val="FFFF99"/>
              </a:solidFill>
            </a:endParaRPr>
          </a:p>
          <a:p>
            <a:pPr lvl="1"/>
            <a:r>
              <a:rPr lang="en-US" dirty="0" smtClean="0"/>
              <a:t>How to facilitate Transmission Line Optimization over the region, and develop such that Marginal costs are optimized?  </a:t>
            </a:r>
            <a:r>
              <a:rPr lang="en-US" sz="2400" b="1" dirty="0" smtClean="0">
                <a:solidFill>
                  <a:srgbClr val="92D050"/>
                </a:solidFill>
              </a:rPr>
              <a:t>Case-in-hand – D-M line &amp; HBB line</a:t>
            </a:r>
            <a:endParaRPr lang="en-US" b="1" dirty="0" smtClean="0">
              <a:solidFill>
                <a:srgbClr val="92D050"/>
              </a:solidFill>
            </a:endParaRPr>
          </a:p>
          <a:p>
            <a:r>
              <a:rPr lang="en-US" sz="3600" dirty="0" smtClean="0">
                <a:solidFill>
                  <a:srgbClr val="FFFF99"/>
                </a:solidFill>
              </a:rPr>
              <a:t>3. </a:t>
            </a:r>
            <a:r>
              <a:rPr lang="en-US" sz="2800" dirty="0" smtClean="0">
                <a:solidFill>
                  <a:srgbClr val="FFFF99"/>
                </a:solidFill>
              </a:rPr>
              <a:t>Market should be designed to be Efficient and optimize the different resource / countries</a:t>
            </a:r>
            <a:endParaRPr lang="en-US" dirty="0" smtClean="0">
              <a:solidFill>
                <a:srgbClr val="FFFF99"/>
              </a:solidFill>
            </a:endParaRPr>
          </a:p>
          <a:p>
            <a:pPr lvl="1"/>
            <a:r>
              <a:rPr lang="en-US" dirty="0" smtClean="0"/>
              <a:t>How </a:t>
            </a:r>
            <a:r>
              <a:rPr lang="en-US" dirty="0" smtClean="0"/>
              <a:t>to enumerate in </a:t>
            </a:r>
            <a:r>
              <a:rPr lang="en-US" dirty="0" smtClean="0"/>
              <a:t>PTA to allow joint market design and evolution, such that it sends correct price signals – </a:t>
            </a:r>
            <a:r>
              <a:rPr lang="en-US" dirty="0" err="1" smtClean="0"/>
              <a:t>eg</a:t>
            </a:r>
            <a:r>
              <a:rPr lang="en-US" dirty="0" smtClean="0"/>
              <a:t>. </a:t>
            </a:r>
            <a:r>
              <a:rPr lang="en-US" dirty="0" smtClean="0">
                <a:solidFill>
                  <a:srgbClr val="92D050"/>
                </a:solidFill>
              </a:rPr>
              <a:t>For Reservoirs ( multiple benefits)</a:t>
            </a:r>
            <a:endParaRPr lang="en-US" dirty="0" smtClean="0">
              <a:solidFill>
                <a:srgbClr val="92D050"/>
              </a:solidFill>
            </a:endParaRPr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1766B-0C16-41C9-BD74-FB346D6B440B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6/27/2014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36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229600" cy="780288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en-US" sz="3600" dirty="0" smtClean="0"/>
              <a:t>Case Study – </a:t>
            </a:r>
            <a:r>
              <a:rPr lang="en-US" sz="3600" dirty="0" smtClean="0"/>
              <a:t>Nepal-Bangladesh-India trade</a:t>
            </a:r>
            <a:endParaRPr lang="en-US" sz="360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381000" y="1295400"/>
          <a:ext cx="8229600" cy="3134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Medium term –</a:t>
                      </a:r>
                      <a:r>
                        <a:rPr lang="en-US" baseline="0" dirty="0" smtClean="0"/>
                        <a:t> 100-250 MW from </a:t>
                      </a:r>
                      <a:r>
                        <a:rPr lang="en-US" baseline="0" dirty="0" err="1" smtClean="0"/>
                        <a:t>Dhalkebar</a:t>
                      </a:r>
                      <a:r>
                        <a:rPr lang="en-US" baseline="0" dirty="0" smtClean="0"/>
                        <a:t> to </a:t>
                      </a:r>
                      <a:r>
                        <a:rPr lang="en-US" baseline="0" dirty="0" err="1" smtClean="0"/>
                        <a:t>Beharampur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D-M line will be operational in 1.5 years time</a:t>
                      </a:r>
                      <a:r>
                        <a:rPr kumimoji="0"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– latest 2015 December</a:t>
                      </a:r>
                      <a:endParaRPr kumimoji="0" lang="en-US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Nepal will</a:t>
                      </a:r>
                      <a:r>
                        <a:rPr lang="en-US" baseline="0" dirty="0" smtClean="0"/>
                        <a:t> be ready to export 6 month energy from 2016 June – 50-100 MW, next year 100-250 MW (UTKHEP)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Bangla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HVDC B2B station upgrade – if started now-  within 2 years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No issue for Long term access and congestion</a:t>
                      </a:r>
                      <a:r>
                        <a:rPr lang="en-US" baseline="0" dirty="0" smtClean="0"/>
                        <a:t> in India</a:t>
                      </a:r>
                      <a:r>
                        <a:rPr lang="en-US" dirty="0" smtClean="0"/>
                        <a:t>– energy flow in the reverse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No Investment and beneficiary issue in generation </a:t>
                      </a:r>
                      <a:r>
                        <a:rPr kumimoji="0"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– all commercial, no prior stake</a:t>
                      </a:r>
                      <a:endParaRPr kumimoji="0" lang="en-US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Transmission charges for transport of energy from </a:t>
                      </a:r>
                      <a:r>
                        <a:rPr kumimoji="0"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Muzaffarpur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to </a:t>
                      </a:r>
                      <a:r>
                        <a:rPr kumimoji="0"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Beharampur</a:t>
                      </a:r>
                      <a:endParaRPr kumimoji="0"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1766B-0C16-41C9-BD74-FB346D6B440B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6/27/2014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37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" y="4572000"/>
            <a:ext cx="8178714" cy="1261884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pPr fontAlgn="ctr"/>
            <a:r>
              <a:rPr lang="en-US" sz="2000" b="1" dirty="0" smtClean="0"/>
              <a:t>Question of the Day</a:t>
            </a:r>
          </a:p>
          <a:p>
            <a:pPr fontAlgn="ctr"/>
            <a:r>
              <a:rPr lang="en-US" dirty="0" smtClean="0"/>
              <a:t>If </a:t>
            </a:r>
            <a:r>
              <a:rPr lang="en-US" dirty="0" smtClean="0"/>
              <a:t>three countries and their utility agree, negotiation can be started immediately. </a:t>
            </a:r>
            <a:endParaRPr lang="en-US" dirty="0" smtClean="0"/>
          </a:p>
          <a:p>
            <a:pPr fontAlgn="ctr"/>
            <a:r>
              <a:rPr lang="en-US" sz="2000" b="1" dirty="0" smtClean="0"/>
              <a:t>What </a:t>
            </a:r>
            <a:r>
              <a:rPr lang="en-US" sz="2000" b="1" dirty="0" smtClean="0"/>
              <a:t>stops ? </a:t>
            </a:r>
            <a:r>
              <a:rPr lang="en-US" sz="2000" b="1" dirty="0" smtClean="0"/>
              <a:t>Laws </a:t>
            </a:r>
            <a:r>
              <a:rPr lang="en-US" sz="2000" b="1" dirty="0" smtClean="0"/>
              <a:t>and Regulations? Vision ? Political will ?</a:t>
            </a:r>
          </a:p>
          <a:p>
            <a:endParaRPr lang="en-US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1524000"/>
          </a:xfrm>
          <a:noFill/>
          <a:ln w="31750">
            <a:solidFill>
              <a:schemeClr val="bg1"/>
            </a:solidFill>
          </a:ln>
        </p:spPr>
        <p:txBody>
          <a:bodyPr/>
          <a:lstStyle/>
          <a:p>
            <a:endParaRPr lang="en-US" sz="4000" dirty="0">
              <a:solidFill>
                <a:srgbClr val="FF00FF"/>
              </a:solidFill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362200"/>
            <a:ext cx="8229600" cy="2819400"/>
          </a:xfrm>
        </p:spPr>
        <p:txBody>
          <a:bodyPr/>
          <a:lstStyle/>
          <a:p>
            <a:pPr algn="ctr">
              <a:buNone/>
            </a:pPr>
            <a:r>
              <a:rPr lang="ne-NP" sz="4000" dirty="0" smtClean="0"/>
              <a:t>धन्यवाद</a:t>
            </a:r>
            <a:endParaRPr lang="en-US" sz="4000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Thank You</a:t>
            </a:r>
          </a:p>
          <a:p>
            <a:pPr algn="ctr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7463"/>
            <a:ext cx="8153400" cy="6759575"/>
          </a:xfrm>
          <a:prstGeom prst="rect">
            <a:avLst/>
          </a:prstGeom>
          <a:noFill/>
          <a:ln w="9525">
            <a:solidFill>
              <a:srgbClr val="FC64DB"/>
            </a:solidFill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81000" y="5943600"/>
            <a:ext cx="7612063" cy="64611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/>
              <a:t>One third of the Capacity is Private-owned, </a:t>
            </a:r>
          </a:p>
          <a:p>
            <a:pPr>
              <a:defRPr/>
            </a:pPr>
            <a:r>
              <a:rPr lang="en-US" dirty="0"/>
              <a:t>More power plants in Private (35 nos.)  than NEA (public utility)</a:t>
            </a: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EC79166-5824-41C0-B51F-64EDDDA0E10A}" type="slidenum">
              <a:rPr lang="en-US" smtClean="0"/>
              <a:pPr/>
              <a:t>4</a:t>
            </a:fld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Proliferation of Private Sector in Hydro Power Generation in Nepal</a:t>
            </a:r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FC727E6-FE24-4DE8-9993-5C827461108D}" type="slidenum">
              <a:rPr lang="en-US" smtClean="0">
                <a:solidFill>
                  <a:srgbClr val="000000"/>
                </a:solidFill>
              </a:rPr>
              <a:pPr/>
              <a:t>5</a:t>
            </a:fld>
            <a:endParaRPr lang="en-US" smtClean="0">
              <a:solidFill>
                <a:srgbClr val="000000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762000" y="1295400"/>
          <a:ext cx="7848600" cy="52063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48600"/>
              </a:tblGrid>
              <a:tr h="462965">
                <a:tc>
                  <a:txBody>
                    <a:bodyPr/>
                    <a:lstStyle/>
                    <a:p>
                      <a:r>
                        <a:rPr lang="en-US" dirty="0" smtClean="0"/>
                        <a:t>First</a:t>
                      </a:r>
                      <a:r>
                        <a:rPr lang="en-US" baseline="0" dirty="0" smtClean="0"/>
                        <a:t> IPP in 1939 in East Nepal -  Morang Hydro </a:t>
                      </a:r>
                      <a:r>
                        <a:rPr lang="en-US" b="0" baseline="0" dirty="0" smtClean="0"/>
                        <a:t>– defunct after one decade</a:t>
                      </a:r>
                      <a:endParaRPr lang="en-US" b="0" dirty="0"/>
                    </a:p>
                  </a:txBody>
                  <a:tcPr/>
                </a:tc>
              </a:tr>
              <a:tr h="49467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/>
                        <a:t>1999 till 2006 – </a:t>
                      </a:r>
                      <a:r>
                        <a:rPr lang="en-US" sz="2000" dirty="0" smtClean="0">
                          <a:solidFill>
                            <a:srgbClr val="00B050"/>
                          </a:solidFill>
                        </a:rPr>
                        <a:t>12 </a:t>
                      </a:r>
                      <a:r>
                        <a:rPr lang="en-US" sz="2000" dirty="0" smtClean="0"/>
                        <a:t>IPPs with total capacity of </a:t>
                      </a:r>
                      <a:r>
                        <a:rPr lang="en-US" sz="2000" dirty="0" smtClean="0">
                          <a:solidFill>
                            <a:srgbClr val="00B050"/>
                          </a:solidFill>
                        </a:rPr>
                        <a:t>168.5</a:t>
                      </a:r>
                      <a:r>
                        <a:rPr lang="en-US" sz="2000" dirty="0" smtClean="0"/>
                        <a:t> MW</a:t>
                      </a:r>
                    </a:p>
                  </a:txBody>
                  <a:tcPr/>
                </a:tc>
              </a:tr>
              <a:tr h="1027403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Major contribution by 2 IPPs with FDI, total size -104 MW</a:t>
                      </a:r>
                    </a:p>
                  </a:txBody>
                  <a:tcPr/>
                </a:tc>
              </a:tr>
              <a:tr h="49467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/>
                        <a:t>After 2006 till 2009 (3years)- </a:t>
                      </a:r>
                      <a:r>
                        <a:rPr lang="en-US" sz="2000" dirty="0" smtClean="0">
                          <a:solidFill>
                            <a:srgbClr val="00B050"/>
                          </a:solidFill>
                        </a:rPr>
                        <a:t>9</a:t>
                      </a:r>
                      <a:r>
                        <a:rPr lang="en-US" sz="2000" dirty="0" smtClean="0"/>
                        <a:t> IPPs with total </a:t>
                      </a:r>
                      <a:r>
                        <a:rPr lang="en-US" sz="2000" dirty="0" smtClean="0">
                          <a:solidFill>
                            <a:srgbClr val="00B050"/>
                          </a:solidFill>
                        </a:rPr>
                        <a:t>13.1</a:t>
                      </a:r>
                      <a:r>
                        <a:rPr lang="en-US" sz="2000" dirty="0" smtClean="0"/>
                        <a:t> MW capacity </a:t>
                      </a:r>
                    </a:p>
                  </a:txBody>
                  <a:tcPr/>
                </a:tc>
              </a:tr>
              <a:tr h="1027403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All are small IPPs with national equity and lending sources</a:t>
                      </a:r>
                    </a:p>
                  </a:txBody>
                  <a:tcPr/>
                </a:tc>
              </a:tr>
              <a:tr h="49467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/>
                        <a:t>From 2010-2013 (4years) - </a:t>
                      </a:r>
                      <a:r>
                        <a:rPr lang="en-US" sz="2000" dirty="0" smtClean="0">
                          <a:solidFill>
                            <a:srgbClr val="00B050"/>
                          </a:solidFill>
                        </a:rPr>
                        <a:t>14</a:t>
                      </a:r>
                      <a:r>
                        <a:rPr lang="en-US" sz="2000" dirty="0" smtClean="0"/>
                        <a:t> IPPs with total  </a:t>
                      </a:r>
                      <a:r>
                        <a:rPr lang="en-US" sz="2000" dirty="0" smtClean="0">
                          <a:solidFill>
                            <a:srgbClr val="00B050"/>
                          </a:solidFill>
                        </a:rPr>
                        <a:t>64.8</a:t>
                      </a:r>
                      <a:r>
                        <a:rPr lang="en-US" sz="2000" dirty="0" smtClean="0"/>
                        <a:t> MW capacity</a:t>
                      </a:r>
                    </a:p>
                  </a:txBody>
                  <a:tcPr/>
                </a:tc>
              </a:tr>
              <a:tr h="1027403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All are small IPPs with national equity and lending sources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Proliferation of Private Sector in Hydro Power Generation in Nepal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1143000" y="1447800"/>
            <a:ext cx="7620000" cy="5029200"/>
          </a:xfrm>
        </p:spPr>
        <p:txBody>
          <a:bodyPr/>
          <a:lstStyle/>
          <a:p>
            <a:pPr eaLnBrk="1" hangingPunct="1"/>
            <a:r>
              <a:rPr lang="en-US" sz="2000" dirty="0" smtClean="0"/>
              <a:t>In </a:t>
            </a:r>
            <a:r>
              <a:rPr lang="en-US" sz="2000" b="1" dirty="0" smtClean="0"/>
              <a:t>2014</a:t>
            </a:r>
            <a:r>
              <a:rPr lang="en-US" sz="2000" dirty="0" smtClean="0"/>
              <a:t> -  </a:t>
            </a:r>
            <a:r>
              <a:rPr lang="en-US" sz="2000" b="1" dirty="0" smtClean="0">
                <a:solidFill>
                  <a:srgbClr val="FF0000"/>
                </a:solidFill>
              </a:rPr>
              <a:t>44</a:t>
            </a:r>
            <a:r>
              <a:rPr lang="en-US" sz="2000" dirty="0" smtClean="0"/>
              <a:t> </a:t>
            </a:r>
            <a:r>
              <a:rPr lang="en-US" sz="2000" dirty="0" err="1" smtClean="0"/>
              <a:t>nos</a:t>
            </a:r>
            <a:r>
              <a:rPr lang="en-US" sz="2000" dirty="0" smtClean="0"/>
              <a:t> of IPPs with total capacity of </a:t>
            </a:r>
            <a:r>
              <a:rPr lang="en-US" sz="2400" b="1" dirty="0" smtClean="0"/>
              <a:t>221</a:t>
            </a:r>
            <a:r>
              <a:rPr lang="en-US" sz="2000" dirty="0" smtClean="0"/>
              <a:t> MW are slated to come online (as per PPA)</a:t>
            </a:r>
          </a:p>
          <a:p>
            <a:pPr lvl="1" eaLnBrk="1" hangingPunct="1"/>
            <a:r>
              <a:rPr lang="en-US" sz="1800" dirty="0" smtClean="0"/>
              <a:t>Some may be aborted, some may be delayed by a year. But there is definite acceleration in generation.</a:t>
            </a:r>
          </a:p>
          <a:p>
            <a:pPr eaLnBrk="1" hangingPunct="1"/>
            <a:r>
              <a:rPr lang="en-US" sz="2000" dirty="0" smtClean="0"/>
              <a:t>In </a:t>
            </a:r>
            <a:r>
              <a:rPr lang="en-US" sz="2000" b="1" dirty="0" smtClean="0"/>
              <a:t>2015</a:t>
            </a:r>
            <a:r>
              <a:rPr lang="en-US" sz="2000" dirty="0" smtClean="0"/>
              <a:t> – </a:t>
            </a:r>
            <a:r>
              <a:rPr lang="en-US" sz="2000" b="1" dirty="0" smtClean="0">
                <a:solidFill>
                  <a:srgbClr val="FF0000"/>
                </a:solidFill>
              </a:rPr>
              <a:t>27</a:t>
            </a:r>
            <a:r>
              <a:rPr lang="en-US" sz="2000" dirty="0" smtClean="0"/>
              <a:t> nos. of IPPs with total of </a:t>
            </a:r>
            <a:r>
              <a:rPr lang="en-US" sz="2400" b="1" dirty="0" smtClean="0"/>
              <a:t>268</a:t>
            </a:r>
            <a:r>
              <a:rPr lang="en-US" sz="2000" dirty="0" smtClean="0"/>
              <a:t> MW capacity planned for commercial operation –</a:t>
            </a:r>
          </a:p>
          <a:p>
            <a:pPr lvl="1" eaLnBrk="1" hangingPunct="1"/>
            <a:r>
              <a:rPr lang="en-US" sz="1800" dirty="0" smtClean="0"/>
              <a:t>Many may be delayed due to transmission line delays </a:t>
            </a:r>
          </a:p>
          <a:p>
            <a:pPr eaLnBrk="1" hangingPunct="1"/>
            <a:r>
              <a:rPr lang="en-US" sz="2000" dirty="0" smtClean="0"/>
              <a:t>In </a:t>
            </a:r>
            <a:r>
              <a:rPr lang="en-US" sz="2000" b="1" dirty="0" smtClean="0"/>
              <a:t>2016</a:t>
            </a:r>
            <a:r>
              <a:rPr lang="en-US" sz="2000" dirty="0" smtClean="0"/>
              <a:t> – </a:t>
            </a:r>
            <a:r>
              <a:rPr lang="en-US" sz="2000" b="1" dirty="0" smtClean="0">
                <a:solidFill>
                  <a:srgbClr val="FF0000"/>
                </a:solidFill>
              </a:rPr>
              <a:t>15</a:t>
            </a:r>
            <a:r>
              <a:rPr lang="en-US" sz="2000" dirty="0" smtClean="0"/>
              <a:t> nos. of IPPS with total of </a:t>
            </a:r>
            <a:r>
              <a:rPr lang="en-US" sz="2400" b="1" dirty="0" smtClean="0"/>
              <a:t>691.3</a:t>
            </a:r>
            <a:r>
              <a:rPr lang="en-US" sz="2000" dirty="0" smtClean="0"/>
              <a:t> MW capacity lined up for commercial operation</a:t>
            </a:r>
          </a:p>
          <a:p>
            <a:pPr lvl="1" eaLnBrk="1" hangingPunct="1"/>
            <a:r>
              <a:rPr lang="en-US" sz="1800" dirty="0" smtClean="0"/>
              <a:t>Possible Delays – financial closure and not enough equity</a:t>
            </a:r>
          </a:p>
          <a:p>
            <a:pPr eaLnBrk="1" hangingPunct="1"/>
            <a:r>
              <a:rPr lang="en-US" sz="2000" dirty="0" smtClean="0"/>
              <a:t>In </a:t>
            </a:r>
            <a:r>
              <a:rPr lang="en-US" sz="2000" b="1" dirty="0" smtClean="0"/>
              <a:t>2017</a:t>
            </a:r>
            <a:r>
              <a:rPr lang="en-US" sz="2000" dirty="0" smtClean="0"/>
              <a:t> – </a:t>
            </a:r>
            <a:r>
              <a:rPr lang="en-US" sz="2000" b="1" dirty="0" smtClean="0">
                <a:solidFill>
                  <a:srgbClr val="FF0000"/>
                </a:solidFill>
              </a:rPr>
              <a:t>18</a:t>
            </a:r>
            <a:r>
              <a:rPr lang="en-US" sz="2000" dirty="0" smtClean="0"/>
              <a:t> </a:t>
            </a:r>
            <a:r>
              <a:rPr lang="en-US" sz="2000" dirty="0" err="1" smtClean="0"/>
              <a:t>nos</a:t>
            </a:r>
            <a:r>
              <a:rPr lang="en-US" sz="2000" dirty="0" smtClean="0"/>
              <a:t> of IPPs with </a:t>
            </a:r>
            <a:r>
              <a:rPr lang="en-US" sz="2400" b="1" dirty="0" smtClean="0"/>
              <a:t>346</a:t>
            </a:r>
            <a:r>
              <a:rPr lang="en-US" sz="2000" dirty="0" smtClean="0"/>
              <a:t> MW- </a:t>
            </a:r>
            <a:r>
              <a:rPr lang="en-US" sz="2000" b="1" dirty="0" smtClean="0">
                <a:solidFill>
                  <a:srgbClr val="FF0000"/>
                </a:solidFill>
              </a:rPr>
              <a:t>More PPAs are in line</a:t>
            </a:r>
            <a:r>
              <a:rPr lang="en-US" sz="2000" dirty="0" smtClean="0"/>
              <a:t>. The total capacity-on-line will increase.</a:t>
            </a:r>
          </a:p>
          <a:p>
            <a:pPr eaLnBrk="1" hangingPunct="1"/>
            <a:r>
              <a:rPr lang="en-US" sz="2000" dirty="0" smtClean="0">
                <a:solidFill>
                  <a:srgbClr val="0070C0"/>
                </a:solidFill>
              </a:rPr>
              <a:t> Scenario – Private sector capacity is increasing – </a:t>
            </a:r>
            <a:r>
              <a:rPr lang="en-US" sz="1600" b="1" dirty="0" smtClean="0">
                <a:solidFill>
                  <a:srgbClr val="0070C0"/>
                </a:solidFill>
              </a:rPr>
              <a:t>Progression - Larger projects but lesser number of developers</a:t>
            </a:r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7F1842D-5BFF-43D2-A9F9-18F402CF9B8B}" type="slidenum">
              <a:rPr lang="en-US" smtClean="0">
                <a:solidFill>
                  <a:srgbClr val="000000"/>
                </a:solidFill>
              </a:rPr>
              <a:pPr/>
              <a:t>6</a:t>
            </a:fld>
            <a:endParaRPr lang="en-US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0.8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Times New Roma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mph" presetSubtype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italic"/>
                                      </p:to>
                                    </p:se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Power Plants On-line in 2014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2400" dirty="0" smtClean="0"/>
              <a:t>A </a:t>
            </a:r>
            <a:r>
              <a:rPr lang="en-US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burst of 10 IPP </a:t>
            </a:r>
            <a:r>
              <a:rPr lang="en-US" sz="2400" dirty="0" smtClean="0"/>
              <a:t>Projects ( small in size –total </a:t>
            </a:r>
            <a:r>
              <a:rPr lang="en-US" sz="2400" b="1" u="sng" dirty="0" smtClean="0"/>
              <a:t>61</a:t>
            </a:r>
            <a:r>
              <a:rPr lang="en-US" sz="2400" dirty="0" smtClean="0"/>
              <a:t> MW- but significant in number)</a:t>
            </a:r>
          </a:p>
          <a:p>
            <a:r>
              <a:rPr lang="en-US" sz="2000" b="1" dirty="0" err="1" smtClean="0">
                <a:solidFill>
                  <a:srgbClr val="0070C0"/>
                </a:solidFill>
              </a:rPr>
              <a:t>Mailung</a:t>
            </a:r>
            <a:r>
              <a:rPr lang="en-US" sz="2000" b="1" dirty="0" smtClean="0">
                <a:solidFill>
                  <a:srgbClr val="0070C0"/>
                </a:solidFill>
              </a:rPr>
              <a:t> (5MW)  		</a:t>
            </a:r>
            <a:r>
              <a:rPr lang="en-US" sz="2000" b="1" dirty="0" err="1" smtClean="0">
                <a:solidFill>
                  <a:srgbClr val="0070C0"/>
                </a:solidFill>
              </a:rPr>
              <a:t>Radhi</a:t>
            </a:r>
            <a:r>
              <a:rPr lang="en-US" sz="2000" b="1" dirty="0" smtClean="0">
                <a:solidFill>
                  <a:srgbClr val="0070C0"/>
                </a:solidFill>
              </a:rPr>
              <a:t> (4.4 MW)</a:t>
            </a:r>
          </a:p>
          <a:p>
            <a:r>
              <a:rPr lang="en-US" sz="2000" b="1" dirty="0" err="1" smtClean="0">
                <a:solidFill>
                  <a:srgbClr val="0070C0"/>
                </a:solidFill>
              </a:rPr>
              <a:t>Bhairabkunda</a:t>
            </a:r>
            <a:r>
              <a:rPr lang="en-US" sz="2000" b="1" dirty="0" smtClean="0">
                <a:solidFill>
                  <a:srgbClr val="0070C0"/>
                </a:solidFill>
              </a:rPr>
              <a:t> (3 MW)  </a:t>
            </a:r>
            <a:r>
              <a:rPr lang="en-US" sz="2000" b="1" dirty="0" err="1" smtClean="0">
                <a:solidFill>
                  <a:srgbClr val="0070C0"/>
                </a:solidFill>
              </a:rPr>
              <a:t>Chhotekhola</a:t>
            </a:r>
            <a:r>
              <a:rPr lang="en-US" sz="2000" b="1" dirty="0" smtClean="0">
                <a:solidFill>
                  <a:srgbClr val="0070C0"/>
                </a:solidFill>
              </a:rPr>
              <a:t> (1 MW)</a:t>
            </a:r>
          </a:p>
          <a:p>
            <a:pPr>
              <a:buNone/>
            </a:pPr>
            <a:endParaRPr lang="en-US" sz="2000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en-US" sz="2000" b="1" dirty="0" smtClean="0">
                <a:solidFill>
                  <a:srgbClr val="0070C0"/>
                </a:solidFill>
                <a:latin typeface="Calibri" pitchFamily="34" charset="0"/>
              </a:rPr>
              <a:t>Coming within months –</a:t>
            </a:r>
          </a:p>
          <a:p>
            <a:r>
              <a:rPr lang="en-US" sz="2000" b="1" dirty="0" err="1" smtClean="0">
                <a:solidFill>
                  <a:srgbClr val="0070C0"/>
                </a:solidFill>
                <a:latin typeface="Calibri" pitchFamily="34" charset="0"/>
              </a:rPr>
              <a:t>Sanima</a:t>
            </a:r>
            <a:r>
              <a:rPr lang="en-US" sz="2000" b="1" dirty="0" smtClean="0">
                <a:solidFill>
                  <a:srgbClr val="0070C0"/>
                </a:solidFill>
                <a:latin typeface="Calibri" pitchFamily="34" charset="0"/>
              </a:rPr>
              <a:t> Mai (22MW)		</a:t>
            </a:r>
            <a:r>
              <a:rPr lang="en-US" sz="2000" b="1" dirty="0" err="1" smtClean="0">
                <a:solidFill>
                  <a:srgbClr val="0070C0"/>
                </a:solidFill>
                <a:latin typeface="Calibri" pitchFamily="34" charset="0"/>
              </a:rPr>
              <a:t>UPuwa</a:t>
            </a:r>
            <a:r>
              <a:rPr lang="en-US" sz="2000" b="1" dirty="0" smtClean="0">
                <a:solidFill>
                  <a:srgbClr val="0070C0"/>
                </a:solidFill>
                <a:latin typeface="Calibri" pitchFamily="34" charset="0"/>
              </a:rPr>
              <a:t> 1 (3MW)</a:t>
            </a:r>
          </a:p>
          <a:p>
            <a:r>
              <a:rPr lang="en-US" sz="2000" b="1" dirty="0" err="1" smtClean="0">
                <a:solidFill>
                  <a:srgbClr val="0070C0"/>
                </a:solidFill>
                <a:latin typeface="Calibri" pitchFamily="34" charset="0"/>
              </a:rPr>
              <a:t>Jiri</a:t>
            </a:r>
            <a:r>
              <a:rPr lang="en-US" sz="2000" b="1" dirty="0" smtClean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Calibri" pitchFamily="34" charset="0"/>
              </a:rPr>
              <a:t>Bojini</a:t>
            </a:r>
            <a:r>
              <a:rPr lang="en-US" sz="2000" b="1" dirty="0" smtClean="0">
                <a:solidFill>
                  <a:srgbClr val="0070C0"/>
                </a:solidFill>
                <a:latin typeface="Calibri" pitchFamily="34" charset="0"/>
              </a:rPr>
              <a:t> (2.2MW)	</a:t>
            </a:r>
            <a:r>
              <a:rPr lang="en-US" sz="2000" b="1" dirty="0" smtClean="0">
                <a:solidFill>
                  <a:srgbClr val="0070C0"/>
                </a:solidFill>
                <a:latin typeface="Calibri" pitchFamily="34" charset="0"/>
              </a:rPr>
              <a:t>	</a:t>
            </a:r>
            <a:r>
              <a:rPr lang="en-US" sz="2000" b="1" dirty="0" err="1" smtClean="0">
                <a:solidFill>
                  <a:srgbClr val="0070C0"/>
                </a:solidFill>
                <a:latin typeface="Calibri" pitchFamily="34" charset="0"/>
              </a:rPr>
              <a:t>Naugadgad</a:t>
            </a:r>
            <a:r>
              <a:rPr lang="en-US" sz="2000" b="1" dirty="0" smtClean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Calibri" pitchFamily="34" charset="0"/>
              </a:rPr>
              <a:t>(8.5MW)</a:t>
            </a:r>
          </a:p>
          <a:p>
            <a:r>
              <a:rPr lang="en-US" sz="2000" b="1" dirty="0" smtClean="0">
                <a:solidFill>
                  <a:srgbClr val="0070C0"/>
                </a:solidFill>
                <a:latin typeface="Calibri" pitchFamily="34" charset="0"/>
              </a:rPr>
              <a:t>Upper </a:t>
            </a:r>
            <a:r>
              <a:rPr lang="en-US" sz="2000" b="1" dirty="0" err="1" smtClean="0">
                <a:solidFill>
                  <a:srgbClr val="0070C0"/>
                </a:solidFill>
                <a:latin typeface="Calibri" pitchFamily="34" charset="0"/>
              </a:rPr>
              <a:t>Hugdi</a:t>
            </a:r>
            <a:r>
              <a:rPr lang="en-US" sz="2000" b="1" dirty="0" smtClean="0">
                <a:solidFill>
                  <a:srgbClr val="0070C0"/>
                </a:solidFill>
                <a:latin typeface="Calibri" pitchFamily="34" charset="0"/>
              </a:rPr>
              <a:t> (5MW)		</a:t>
            </a:r>
            <a:r>
              <a:rPr lang="en-US" sz="2000" b="1" dirty="0" err="1" smtClean="0">
                <a:solidFill>
                  <a:srgbClr val="0070C0"/>
                </a:solidFill>
                <a:latin typeface="Calibri" pitchFamily="34" charset="0"/>
              </a:rPr>
              <a:t>Hewa</a:t>
            </a:r>
            <a:r>
              <a:rPr lang="en-US" sz="2000" b="1" dirty="0" smtClean="0">
                <a:solidFill>
                  <a:srgbClr val="0070C0"/>
                </a:solidFill>
                <a:latin typeface="Calibri" pitchFamily="34" charset="0"/>
              </a:rPr>
              <a:t> (5MW)</a:t>
            </a:r>
          </a:p>
          <a:p>
            <a:r>
              <a:rPr lang="en-US" sz="2000" dirty="0" smtClean="0"/>
              <a:t>Out of 220MW, the rest will be delayed.</a:t>
            </a:r>
          </a:p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PPAs are turning to be Real, </a:t>
            </a:r>
            <a:r>
              <a:rPr lang="en-US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unlike previously, </a:t>
            </a:r>
            <a:r>
              <a:rPr lang="en-US" sz="240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PPAs are converting to </a:t>
            </a:r>
            <a:r>
              <a:rPr lang="en-US" sz="240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Projects!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E3D37-E3CE-491E-A15C-57FF240F4DD5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7</a:t>
            </a:fld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0.9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Capacity scenario – 2016 onwards</a:t>
            </a:r>
            <a:br>
              <a:rPr lang="en-US" dirty="0" smtClean="0"/>
            </a:br>
            <a:r>
              <a:rPr lang="en-US" dirty="0" smtClean="0"/>
              <a:t>Wet season – (May – November)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81000" y="1524000"/>
          <a:ext cx="8458200" cy="4865771"/>
        </p:xfrm>
        <a:graphic>
          <a:graphicData uri="http://schemas.openxmlformats.org/drawingml/2006/table">
            <a:tbl>
              <a:tblPr/>
              <a:tblGrid>
                <a:gridCol w="1230284"/>
                <a:gridCol w="1230284"/>
                <a:gridCol w="1153391"/>
                <a:gridCol w="1415243"/>
                <a:gridCol w="1087930"/>
                <a:gridCol w="1090045"/>
                <a:gridCol w="1251023"/>
              </a:tblGrid>
              <a:tr h="849812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3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Nepal Power 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Wet </a:t>
                      </a:r>
                      <a:r>
                        <a:rPr lang="en-US" sz="2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Peak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Wet </a:t>
                      </a:r>
                      <a:r>
                        <a:rPr lang="en-US" sz="2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Off-Peak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55188">
                <a:tc>
                  <a:txBody>
                    <a:bodyPr/>
                    <a:lstStyle/>
                    <a:p>
                      <a:pPr algn="l" fontAlgn="ctr"/>
                      <a:r>
                        <a:rPr lang="en-US" sz="2200" b="1" i="0" u="none" strike="noStrike" dirty="0" smtClean="0">
                          <a:solidFill>
                            <a:srgbClr val="0070C0"/>
                          </a:solidFill>
                          <a:latin typeface="Calibri"/>
                        </a:rPr>
                        <a:t>F.Y.</a:t>
                      </a:r>
                      <a:endParaRPr lang="en-US" sz="2200" b="1" i="0" u="none" strike="noStrike" dirty="0">
                        <a:solidFill>
                          <a:srgbClr val="0070C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1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Generation (MW)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auto"/>
                      <a:r>
                        <a:rPr lang="en-US" sz="2200" b="1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Import from India (MW)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1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Load (MW</a:t>
                      </a:r>
                      <a:r>
                        <a:rPr lang="en-US" sz="2200" b="1" i="0" u="none" strike="noStrike" dirty="0" smtClean="0">
                          <a:solidFill>
                            <a:srgbClr val="0070C0"/>
                          </a:solidFill>
                          <a:latin typeface="Calibri"/>
                        </a:rPr>
                        <a:t>) w/o trans loss</a:t>
                      </a:r>
                      <a:endParaRPr lang="en-US" sz="2200" b="1" i="0" u="none" strike="noStrike" dirty="0">
                        <a:solidFill>
                          <a:srgbClr val="0070C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200" b="1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Surplus Power (MW)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1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Load (MW)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800" b="1" i="0" u="none" strike="noStrike" kern="1200" dirty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Surplus Power (MW)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888438"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2015-16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1278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150 (Peak)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1400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F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700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800" b="1" i="0" u="none" strike="noStrike" kern="1200" dirty="0" smtClean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530</a:t>
                      </a:r>
                      <a:endParaRPr lang="en-US" sz="2800" b="1" i="0" u="none" strike="noStrike" kern="1200" dirty="0">
                        <a:solidFill>
                          <a:srgbClr val="000000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888438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2016-17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1710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None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1530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129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F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800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900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888438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2017-18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1926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None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1748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116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F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900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1000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1336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C1C4232-39DD-4F0A-9586-4B42EB518FEE}" type="slidenum">
              <a:rPr lang="en-US" smtClean="0">
                <a:solidFill>
                  <a:srgbClr val="000000"/>
                </a:solidFill>
              </a:rPr>
              <a:pPr/>
              <a:t>8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6400800" y="1524000"/>
            <a:ext cx="2438400" cy="762000"/>
          </a:xfrm>
          <a:prstGeom prst="ellipse">
            <a:avLst/>
          </a:prstGeom>
          <a:solidFill>
            <a:srgbClr val="FF0000">
              <a:alpha val="2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Average Purchase Cost of Energy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524000"/>
            <a:ext cx="7693025" cy="4418013"/>
          </a:xfrm>
        </p:spPr>
        <p:txBody>
          <a:bodyPr/>
          <a:lstStyle/>
          <a:p>
            <a:r>
              <a:rPr lang="en-US" sz="2000" dirty="0" smtClean="0"/>
              <a:t>Total 35 projects in operation and 12 more within next F.Y. 2014/15</a:t>
            </a:r>
          </a:p>
          <a:p>
            <a:r>
              <a:rPr lang="en-US" sz="2000" b="1" dirty="0" smtClean="0"/>
              <a:t>Total IPP capacity (2014/15) </a:t>
            </a:r>
            <a:r>
              <a:rPr lang="en-US" sz="2000" dirty="0" smtClean="0"/>
              <a:t>– </a:t>
            </a:r>
            <a:r>
              <a:rPr lang="en-US" sz="2000" b="1" dirty="0" smtClean="0"/>
              <a:t>336</a:t>
            </a:r>
            <a:r>
              <a:rPr lang="en-US" sz="2000" dirty="0" smtClean="0"/>
              <a:t> MW</a:t>
            </a:r>
          </a:p>
          <a:p>
            <a:endParaRPr lang="en-US" sz="2000" dirty="0" smtClean="0"/>
          </a:p>
          <a:p>
            <a:r>
              <a:rPr lang="en-US" sz="2000" dirty="0" smtClean="0">
                <a:solidFill>
                  <a:srgbClr val="0070C0"/>
                </a:solidFill>
                <a:latin typeface="+mj-lt"/>
              </a:rPr>
              <a:t>Dry season Energy (</a:t>
            </a:r>
            <a:r>
              <a:rPr lang="en-US" sz="2000" dirty="0" err="1" smtClean="0">
                <a:solidFill>
                  <a:srgbClr val="0070C0"/>
                </a:solidFill>
                <a:latin typeface="+mj-lt"/>
              </a:rPr>
              <a:t>midDec</a:t>
            </a:r>
            <a:r>
              <a:rPr lang="en-US" sz="2000" dirty="0" smtClean="0">
                <a:solidFill>
                  <a:srgbClr val="0070C0"/>
                </a:solidFill>
                <a:latin typeface="+mj-lt"/>
              </a:rPr>
              <a:t> -  </a:t>
            </a:r>
            <a:r>
              <a:rPr lang="en-US" sz="2000" dirty="0" err="1" smtClean="0">
                <a:solidFill>
                  <a:srgbClr val="0070C0"/>
                </a:solidFill>
                <a:latin typeface="+mj-lt"/>
              </a:rPr>
              <a:t>midApr</a:t>
            </a:r>
            <a:r>
              <a:rPr lang="en-US" sz="2000" dirty="0" smtClean="0">
                <a:solidFill>
                  <a:srgbClr val="0070C0"/>
                </a:solidFill>
                <a:latin typeface="+mj-lt"/>
              </a:rPr>
              <a:t>) – </a:t>
            </a:r>
            <a:r>
              <a:rPr lang="en-US" sz="2000" b="1" dirty="0" smtClean="0">
                <a:solidFill>
                  <a:srgbClr val="0070C0"/>
                </a:solidFill>
                <a:latin typeface="+mj-lt"/>
              </a:rPr>
              <a:t>399.7</a:t>
            </a:r>
            <a:r>
              <a:rPr lang="en-US" sz="2000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+mj-lt"/>
              </a:rPr>
              <a:t>GWh</a:t>
            </a:r>
            <a:endParaRPr lang="en-US" sz="2000" dirty="0" smtClean="0">
              <a:solidFill>
                <a:srgbClr val="0070C0"/>
              </a:solidFill>
              <a:latin typeface="+mj-lt"/>
            </a:endParaRPr>
          </a:p>
          <a:p>
            <a:r>
              <a:rPr lang="en-US" sz="2000" dirty="0" smtClean="0"/>
              <a:t>Average Dry season Purchase price – NRs </a:t>
            </a:r>
            <a:r>
              <a:rPr lang="en-US" sz="2000" b="1" dirty="0" smtClean="0"/>
              <a:t>8.21/ unit</a:t>
            </a:r>
          </a:p>
          <a:p>
            <a:endParaRPr lang="en-US" sz="2000" b="1" dirty="0" smtClean="0"/>
          </a:p>
          <a:p>
            <a:r>
              <a:rPr lang="en-US" sz="2000" dirty="0" smtClean="0">
                <a:solidFill>
                  <a:srgbClr val="0070C0"/>
                </a:solidFill>
                <a:latin typeface="+mj-lt"/>
              </a:rPr>
              <a:t>Wet season Energy ( </a:t>
            </a:r>
            <a:r>
              <a:rPr lang="en-US" sz="2000" dirty="0" err="1" smtClean="0">
                <a:solidFill>
                  <a:srgbClr val="0070C0"/>
                </a:solidFill>
                <a:latin typeface="+mj-lt"/>
              </a:rPr>
              <a:t>MidApr-midDec</a:t>
            </a:r>
            <a:r>
              <a:rPr lang="en-US" sz="2000" dirty="0" smtClean="0">
                <a:solidFill>
                  <a:srgbClr val="0070C0"/>
                </a:solidFill>
                <a:latin typeface="+mj-lt"/>
              </a:rPr>
              <a:t>) - </a:t>
            </a:r>
            <a:r>
              <a:rPr lang="en-US" sz="2000" b="1" dirty="0" smtClean="0">
                <a:solidFill>
                  <a:srgbClr val="0070C0"/>
                </a:solidFill>
                <a:latin typeface="+mj-lt"/>
              </a:rPr>
              <a:t>1568</a:t>
            </a:r>
            <a:r>
              <a:rPr lang="en-US" sz="2000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+mj-lt"/>
              </a:rPr>
              <a:t>GWh</a:t>
            </a:r>
            <a:endParaRPr lang="en-US" sz="2000" dirty="0" smtClean="0">
              <a:solidFill>
                <a:srgbClr val="0070C0"/>
              </a:solidFill>
              <a:latin typeface="+mj-lt"/>
            </a:endParaRPr>
          </a:p>
          <a:p>
            <a:r>
              <a:rPr lang="en-US" sz="2000" dirty="0" smtClean="0"/>
              <a:t>Average Wet season Purchase price – NRs </a:t>
            </a:r>
            <a:r>
              <a:rPr lang="en-US" sz="2000" b="1" dirty="0" smtClean="0"/>
              <a:t>6.19/ unit</a:t>
            </a:r>
          </a:p>
          <a:p>
            <a:r>
              <a:rPr lang="en-US" sz="2000" dirty="0" smtClean="0">
                <a:solidFill>
                  <a:srgbClr val="0070C0"/>
                </a:solidFill>
                <a:latin typeface="+mj-lt"/>
              </a:rPr>
              <a:t>Annual Average price – NRs </a:t>
            </a:r>
            <a:r>
              <a:rPr lang="en-US" sz="2000" b="1" dirty="0" smtClean="0">
                <a:latin typeface="+mj-lt"/>
              </a:rPr>
              <a:t>6.6/unit</a:t>
            </a:r>
          </a:p>
          <a:p>
            <a:r>
              <a:rPr lang="en-US" sz="2000" dirty="0" smtClean="0"/>
              <a:t>Most of the projects are </a:t>
            </a:r>
            <a:r>
              <a:rPr lang="en-US" sz="2000" u="sng" dirty="0" smtClean="0"/>
              <a:t>young</a:t>
            </a:r>
            <a:r>
              <a:rPr lang="en-US" sz="2000" dirty="0" smtClean="0"/>
              <a:t>. Old projects </a:t>
            </a:r>
            <a:r>
              <a:rPr lang="en-US" sz="2000" dirty="0" err="1" smtClean="0"/>
              <a:t>Khimti</a:t>
            </a:r>
            <a:r>
              <a:rPr lang="en-US" sz="2000" dirty="0" smtClean="0"/>
              <a:t> and </a:t>
            </a:r>
            <a:r>
              <a:rPr lang="en-US" sz="2000" dirty="0" err="1" smtClean="0"/>
              <a:t>Bhotekoshi</a:t>
            </a:r>
            <a:r>
              <a:rPr lang="en-US" sz="2000" dirty="0" smtClean="0"/>
              <a:t> have perpetual escalation till PPA last. </a:t>
            </a:r>
          </a:p>
          <a:p>
            <a:r>
              <a:rPr lang="en-US" sz="2000" dirty="0" smtClean="0"/>
              <a:t>Hence, the </a:t>
            </a:r>
            <a:r>
              <a:rPr lang="en-US" sz="2000" u="sng" dirty="0" smtClean="0"/>
              <a:t>prices will not come down </a:t>
            </a:r>
            <a:r>
              <a:rPr lang="en-US" sz="2000" dirty="0" smtClean="0"/>
              <a:t>for next 10 years, </a:t>
            </a:r>
            <a:r>
              <a:rPr lang="en-US" sz="2000" i="1" dirty="0" smtClean="0"/>
              <a:t>unlike as expected from hydro-projects</a:t>
            </a:r>
            <a:r>
              <a:rPr lang="en-US" sz="2000" dirty="0" smtClean="0"/>
              <a:t>.</a:t>
            </a:r>
          </a:p>
          <a:p>
            <a:endParaRPr lang="en-US" sz="2000" dirty="0" smtClean="0"/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E3D37-E3CE-491E-A15C-57FF240F4DD5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9</a:t>
            </a:fld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Eclipse">
  <a:themeElements>
    <a:clrScheme name="Eclipse 1">
      <a:dk1>
        <a:srgbClr val="000000"/>
      </a:dk1>
      <a:lt1>
        <a:srgbClr val="FFFFFF"/>
      </a:lt1>
      <a:dk2>
        <a:srgbClr val="006666"/>
      </a:dk2>
      <a:lt2>
        <a:srgbClr val="5F5F5F"/>
      </a:lt2>
      <a:accent1>
        <a:srgbClr val="33CCCC"/>
      </a:accent1>
      <a:accent2>
        <a:srgbClr val="99CCCC"/>
      </a:accent2>
      <a:accent3>
        <a:srgbClr val="FFFFFF"/>
      </a:accent3>
      <a:accent4>
        <a:srgbClr val="000000"/>
      </a:accent4>
      <a:accent5>
        <a:srgbClr val="ADE2E2"/>
      </a:accent5>
      <a:accent6>
        <a:srgbClr val="8AB9B9"/>
      </a:accent6>
      <a:hlink>
        <a:srgbClr val="006666"/>
      </a:hlink>
      <a:folHlink>
        <a:srgbClr val="B2B2B2"/>
      </a:folHlink>
    </a:clrScheme>
    <a:fontScheme name="Eclipse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Eclipse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Eclipse">
  <a:themeElements>
    <a:clrScheme name="Eclipse 1">
      <a:dk1>
        <a:srgbClr val="000000"/>
      </a:dk1>
      <a:lt1>
        <a:srgbClr val="FFFFFF"/>
      </a:lt1>
      <a:dk2>
        <a:srgbClr val="006666"/>
      </a:dk2>
      <a:lt2>
        <a:srgbClr val="5F5F5F"/>
      </a:lt2>
      <a:accent1>
        <a:srgbClr val="33CCCC"/>
      </a:accent1>
      <a:accent2>
        <a:srgbClr val="99CCCC"/>
      </a:accent2>
      <a:accent3>
        <a:srgbClr val="FFFFFF"/>
      </a:accent3>
      <a:accent4>
        <a:srgbClr val="000000"/>
      </a:accent4>
      <a:accent5>
        <a:srgbClr val="ADE2E2"/>
      </a:accent5>
      <a:accent6>
        <a:srgbClr val="8AB9B9"/>
      </a:accent6>
      <a:hlink>
        <a:srgbClr val="006666"/>
      </a:hlink>
      <a:folHlink>
        <a:srgbClr val="B2B2B2"/>
      </a:folHlink>
    </a:clrScheme>
    <a:fontScheme name="Eclipse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Eclipse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_Eclipse">
  <a:themeElements>
    <a:clrScheme name="Eclipse 1">
      <a:dk1>
        <a:srgbClr val="000000"/>
      </a:dk1>
      <a:lt1>
        <a:srgbClr val="FFFFFF"/>
      </a:lt1>
      <a:dk2>
        <a:srgbClr val="006666"/>
      </a:dk2>
      <a:lt2>
        <a:srgbClr val="5F5F5F"/>
      </a:lt2>
      <a:accent1>
        <a:srgbClr val="33CCCC"/>
      </a:accent1>
      <a:accent2>
        <a:srgbClr val="99CCCC"/>
      </a:accent2>
      <a:accent3>
        <a:srgbClr val="FFFFFF"/>
      </a:accent3>
      <a:accent4>
        <a:srgbClr val="000000"/>
      </a:accent4>
      <a:accent5>
        <a:srgbClr val="ADE2E2"/>
      </a:accent5>
      <a:accent6>
        <a:srgbClr val="8AB9B9"/>
      </a:accent6>
      <a:hlink>
        <a:srgbClr val="006666"/>
      </a:hlink>
      <a:folHlink>
        <a:srgbClr val="B2B2B2"/>
      </a:folHlink>
    </a:clrScheme>
    <a:fontScheme name="Eclipse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Eclipse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Mountain Top">
  <a:themeElements>
    <a:clrScheme name="Mountain Top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Mountain Top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untain Top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ountain Top 5">
    <a:dk1>
      <a:srgbClr val="463416"/>
    </a:dk1>
    <a:lt1>
      <a:srgbClr val="FFFFFF"/>
    </a:lt1>
    <a:dk2>
      <a:srgbClr val="003399"/>
    </a:dk2>
    <a:lt2>
      <a:srgbClr val="E3E3FF"/>
    </a:lt2>
    <a:accent1>
      <a:srgbClr val="3399FF"/>
    </a:accent1>
    <a:accent2>
      <a:srgbClr val="33CCCC"/>
    </a:accent2>
    <a:accent3>
      <a:srgbClr val="AAADCA"/>
    </a:accent3>
    <a:accent4>
      <a:srgbClr val="DADADA"/>
    </a:accent4>
    <a:accent5>
      <a:srgbClr val="ADCAFF"/>
    </a:accent5>
    <a:accent6>
      <a:srgbClr val="2DB9B9"/>
    </a:accent6>
    <a:hlink>
      <a:srgbClr val="00FFCC"/>
    </a:hlink>
    <a:folHlink>
      <a:srgbClr val="808000"/>
    </a:folHlink>
  </a:clrScheme>
</a:themeOverride>
</file>

<file path=ppt/theme/themeOverride2.xml><?xml version="1.0" encoding="utf-8"?>
<a:themeOverride xmlns:a="http://schemas.openxmlformats.org/drawingml/2006/main">
  <a:clrScheme name="Mountain Top 5">
    <a:dk1>
      <a:srgbClr val="463416"/>
    </a:dk1>
    <a:lt1>
      <a:srgbClr val="FFFFFF"/>
    </a:lt1>
    <a:dk2>
      <a:srgbClr val="003399"/>
    </a:dk2>
    <a:lt2>
      <a:srgbClr val="E3E3FF"/>
    </a:lt2>
    <a:accent1>
      <a:srgbClr val="3399FF"/>
    </a:accent1>
    <a:accent2>
      <a:srgbClr val="33CCCC"/>
    </a:accent2>
    <a:accent3>
      <a:srgbClr val="AAADCA"/>
    </a:accent3>
    <a:accent4>
      <a:srgbClr val="DADADA"/>
    </a:accent4>
    <a:accent5>
      <a:srgbClr val="ADCAFF"/>
    </a:accent5>
    <a:accent6>
      <a:srgbClr val="2DB9B9"/>
    </a:accent6>
    <a:hlink>
      <a:srgbClr val="00FFCC"/>
    </a:hlink>
    <a:folHlink>
      <a:srgbClr val="808000"/>
    </a:folHlink>
  </a:clrScheme>
</a:themeOverride>
</file>

<file path=ppt/theme/themeOverride3.xml><?xml version="1.0" encoding="utf-8"?>
<a:themeOverride xmlns:a="http://schemas.openxmlformats.org/drawingml/2006/main">
  <a:clrScheme name="Eclipse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4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5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6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7.xml><?xml version="1.0" encoding="utf-8"?>
<a:themeOverride xmlns:a="http://schemas.openxmlformats.org/drawingml/2006/main">
  <a:clrScheme name="Mountain Top 5">
    <a:dk1>
      <a:srgbClr val="463416"/>
    </a:dk1>
    <a:lt1>
      <a:srgbClr val="FFFFFF"/>
    </a:lt1>
    <a:dk2>
      <a:srgbClr val="003399"/>
    </a:dk2>
    <a:lt2>
      <a:srgbClr val="E3E3FF"/>
    </a:lt2>
    <a:accent1>
      <a:srgbClr val="3399FF"/>
    </a:accent1>
    <a:accent2>
      <a:srgbClr val="33CCCC"/>
    </a:accent2>
    <a:accent3>
      <a:srgbClr val="AAADCA"/>
    </a:accent3>
    <a:accent4>
      <a:srgbClr val="DADADA"/>
    </a:accent4>
    <a:accent5>
      <a:srgbClr val="ADCAFF"/>
    </a:accent5>
    <a:accent6>
      <a:srgbClr val="2DB9B9"/>
    </a:accent6>
    <a:hlink>
      <a:srgbClr val="00FFCC"/>
    </a:hlink>
    <a:folHlink>
      <a:srgbClr val="8080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1820</TotalTime>
  <Words>2665</Words>
  <Application>Microsoft Office PowerPoint</Application>
  <PresentationFormat>On-screen Show (4:3)</PresentationFormat>
  <Paragraphs>354</Paragraphs>
  <Slides>38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7</vt:i4>
      </vt:variant>
      <vt:variant>
        <vt:lpstr>Slide Titles</vt:lpstr>
      </vt:variant>
      <vt:variant>
        <vt:i4>38</vt:i4>
      </vt:variant>
    </vt:vector>
  </HeadingPairs>
  <TitlesOfParts>
    <vt:vector size="45" baseType="lpstr">
      <vt:lpstr>Office Theme</vt:lpstr>
      <vt:lpstr>Flow</vt:lpstr>
      <vt:lpstr>1_Flow</vt:lpstr>
      <vt:lpstr>Eclipse</vt:lpstr>
      <vt:lpstr>1_Eclipse</vt:lpstr>
      <vt:lpstr>2_Eclipse</vt:lpstr>
      <vt:lpstr>Mountain Top</vt:lpstr>
      <vt:lpstr>Cross-Border and Domestic Power Trade  Nepal Perspective   </vt:lpstr>
      <vt:lpstr>Presentation Outline</vt:lpstr>
      <vt:lpstr>Nepal Power System at a glance Load Forecast, Generation Plan and Balance</vt:lpstr>
      <vt:lpstr>Slide 4</vt:lpstr>
      <vt:lpstr>Proliferation of Private Sector in Hydro Power Generation in Nepal</vt:lpstr>
      <vt:lpstr>Proliferation of Private Sector in Hydro Power Generation in Nepal</vt:lpstr>
      <vt:lpstr>Power Plants On-line in 2014</vt:lpstr>
      <vt:lpstr>Capacity scenario – 2016 onwards Wet season – (May – November)</vt:lpstr>
      <vt:lpstr>Average Purchase Cost of Energy</vt:lpstr>
      <vt:lpstr>Average Purchase Cost of Energy</vt:lpstr>
      <vt:lpstr>Daily Load Curve (2012) – with Load Factor of ~ 50%  </vt:lpstr>
      <vt:lpstr>Himalayan River based ROR/PROR  type projects  </vt:lpstr>
      <vt:lpstr>Himalayan River based ROR/PROR  type projects and Electricity Market integration</vt:lpstr>
      <vt:lpstr>Hydro-projects and Electricity Market integration – Higher Generation scenario</vt:lpstr>
      <vt:lpstr>Daily Energy during Wet season - Export RTC Energy  and manage Peak load deficit with Reservoir OR ShortTerm + Exchange (Spot)</vt:lpstr>
      <vt:lpstr>System adjustments for  load-matching and market-matching</vt:lpstr>
      <vt:lpstr>System adjustments</vt:lpstr>
      <vt:lpstr>NEA to act as the Pool for Excess Energy from Domestic and Small Projects</vt:lpstr>
      <vt:lpstr>Search for system integration and market coupling in South Asia</vt:lpstr>
      <vt:lpstr>Slide 20</vt:lpstr>
      <vt:lpstr>Understanding Indian Energy Market for Export potential – Short Term  Quick overview</vt:lpstr>
      <vt:lpstr>India - Short Term Energy Market (as we see ) Quick overview</vt:lpstr>
      <vt:lpstr>India -Long Term Electricity Market (as we see) Quick overview</vt:lpstr>
      <vt:lpstr>Volume of Electricity Transacted in Short Term Market in India Quick overview</vt:lpstr>
      <vt:lpstr>Price of Short Term Electricity Market in India Quick overview</vt:lpstr>
      <vt:lpstr>State-Wise Average Price Scenario (2012/13)  Quick overview</vt:lpstr>
      <vt:lpstr>Long Term Electricity Market – Price trends  Quick overview</vt:lpstr>
      <vt:lpstr>Long Term Electricity Market – Quick overview</vt:lpstr>
      <vt:lpstr>Need for repackaging the products</vt:lpstr>
      <vt:lpstr> Product packaging of Seasonal Hydro-energy Recent Initiative by NEA – Purchasing Dry/ Winter Energy from Export projects</vt:lpstr>
      <vt:lpstr>Recent Initiative by NEA –  Purchasing Dry / Winter Energy from Export projects</vt:lpstr>
      <vt:lpstr>Looking for Power Trade Agreements</vt:lpstr>
      <vt:lpstr>Power Trade Agreement 1996</vt:lpstr>
      <vt:lpstr>Facilitation by PTA – What we seek as a Utility </vt:lpstr>
      <vt:lpstr>Looking for Power Trade Agreements Implementation</vt:lpstr>
      <vt:lpstr>Facilitation by PTA –  Good Questions are half the Answers</vt:lpstr>
      <vt:lpstr>Case Study – Nepal-Bangladesh-India trade</vt:lpstr>
      <vt:lpstr>Slide 38</vt:lpstr>
    </vt:vector>
  </TitlesOfParts>
  <Company>Unknown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Hitendra</dc:creator>
  <cp:lastModifiedBy>Hitendra</cp:lastModifiedBy>
  <cp:revision>136</cp:revision>
  <dcterms:created xsi:type="dcterms:W3CDTF">2014-06-25T03:00:44Z</dcterms:created>
  <dcterms:modified xsi:type="dcterms:W3CDTF">2014-06-27T04:05:09Z</dcterms:modified>
</cp:coreProperties>
</file>